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6858000" cx="9144000"/>
  <p:notesSz cx="6858000" cy="9144000"/>
  <p:embeddedFontLst>
    <p:embeddedFont>
      <p:font typeface="Arial Narrow"/>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9" roundtripDataSignature="AMtx7mgVdxdjHbdYLB+aTLEiiWq8seXI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A098D23-B0AE-42C2-BF9C-6F0542A6B5CD}">
  <a:tblStyle styleId="{BA098D23-B0AE-42C2-BF9C-6F0542A6B5CD}"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font" Target="fonts/ArialNarrow-bold.fntdata"/><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25" Type="http://schemas.openxmlformats.org/officeDocument/2006/relationships/font" Target="fonts/ArialNarrow-regular.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29" Type="http://customschemas.google.com/relationships/presentationmetadata" Target="meta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customXml" Target="../customXml/item3.xml"/><Relationship Id="rId23" Type="http://schemas.openxmlformats.org/officeDocument/2006/relationships/slide" Target="slides/slide17.xml"/><Relationship Id="rId28" Type="http://schemas.openxmlformats.org/officeDocument/2006/relationships/font" Target="fonts/ArialNarrow-boldItalic.fntdata"/><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ustomXml" Target="../customXml/item2.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font" Target="fonts/ArialNarrow-italic.fntdata"/><Relationship Id="rId14" Type="http://schemas.openxmlformats.org/officeDocument/2006/relationships/slide" Target="slides/slide8.xml"/><Relationship Id="rId30"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 name="Google Shape;197;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198" name="Google Shape;198;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1.png"/><Relationship Id="rId4" Type="http://schemas.openxmlformats.org/officeDocument/2006/relationships/image" Target="../media/image4.png"/><Relationship Id="rId11" Type="http://schemas.openxmlformats.org/officeDocument/2006/relationships/image" Target="../media/image8.png"/><Relationship Id="rId10" Type="http://schemas.openxmlformats.org/officeDocument/2006/relationships/image" Target="../media/image6.png"/><Relationship Id="rId9" Type="http://schemas.openxmlformats.org/officeDocument/2006/relationships/image" Target="../media/image10.png"/><Relationship Id="rId5" Type="http://schemas.openxmlformats.org/officeDocument/2006/relationships/image" Target="../media/image9.png"/><Relationship Id="rId6" Type="http://schemas.openxmlformats.org/officeDocument/2006/relationships/image" Target="../media/image5.png"/><Relationship Id="rId7" Type="http://schemas.openxmlformats.org/officeDocument/2006/relationships/image" Target="../media/image3.png"/><Relationship Id="rId8"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0"/>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0"/>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0"/>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0"/>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0"/>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0"/>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0"/>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0"/>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0"/>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0"/>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0"/>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0"/>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0"/>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4" name="Shape 54"/>
        <p:cNvGrpSpPr/>
        <p:nvPr/>
      </p:nvGrpSpPr>
      <p:grpSpPr>
        <a:xfrm>
          <a:off x="0" y="0"/>
          <a:ext cx="0" cy="0"/>
          <a:chOff x="0" y="0"/>
          <a:chExt cx="0" cy="0"/>
        </a:xfrm>
      </p:grpSpPr>
      <p:sp>
        <p:nvSpPr>
          <p:cNvPr id="55" name="Google Shape;55;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7" name="Shape 57"/>
        <p:cNvGrpSpPr/>
        <p:nvPr/>
      </p:nvGrpSpPr>
      <p:grpSpPr>
        <a:xfrm>
          <a:off x="0" y="0"/>
          <a:ext cx="0" cy="0"/>
          <a:chOff x="0" y="0"/>
          <a:chExt cx="0" cy="0"/>
        </a:xfrm>
      </p:grpSpPr>
      <p:sp>
        <p:nvSpPr>
          <p:cNvPr id="58" name="Google Shape;58;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0" name="Shape 60"/>
        <p:cNvGrpSpPr/>
        <p:nvPr/>
      </p:nvGrpSpPr>
      <p:grpSpPr>
        <a:xfrm>
          <a:off x="0" y="0"/>
          <a:ext cx="0" cy="0"/>
          <a:chOff x="0" y="0"/>
          <a:chExt cx="0" cy="0"/>
        </a:xfrm>
      </p:grpSpPr>
      <p:sp>
        <p:nvSpPr>
          <p:cNvPr id="61" name="Google Shape;61;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3" name="Shape 63"/>
        <p:cNvGrpSpPr/>
        <p:nvPr/>
      </p:nvGrpSpPr>
      <p:grpSpPr>
        <a:xfrm>
          <a:off x="0" y="0"/>
          <a:ext cx="0" cy="0"/>
          <a:chOff x="0" y="0"/>
          <a:chExt cx="0" cy="0"/>
        </a:xfrm>
      </p:grpSpPr>
      <p:sp>
        <p:nvSpPr>
          <p:cNvPr id="64" name="Google Shape;64;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6" name="Shape 66"/>
        <p:cNvGrpSpPr/>
        <p:nvPr/>
      </p:nvGrpSpPr>
      <p:grpSpPr>
        <a:xfrm>
          <a:off x="0" y="0"/>
          <a:ext cx="0" cy="0"/>
          <a:chOff x="0" y="0"/>
          <a:chExt cx="0" cy="0"/>
        </a:xfrm>
      </p:grpSpPr>
      <p:sp>
        <p:nvSpPr>
          <p:cNvPr id="67" name="Google Shape;67;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69" name="Shape 69"/>
        <p:cNvGrpSpPr/>
        <p:nvPr/>
      </p:nvGrpSpPr>
      <p:grpSpPr>
        <a:xfrm>
          <a:off x="0" y="0"/>
          <a:ext cx="0" cy="0"/>
          <a:chOff x="0" y="0"/>
          <a:chExt cx="0" cy="0"/>
        </a:xfrm>
      </p:grpSpPr>
      <p:sp>
        <p:nvSpPr>
          <p:cNvPr id="70" name="Google Shape;70;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200"/>
              <a:buFont typeface="Calibri"/>
              <a:buNone/>
              <a:defRPr b="1" sz="22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3" name="Shape 33"/>
        <p:cNvGrpSpPr/>
        <p:nvPr/>
      </p:nvGrpSpPr>
      <p:grpSpPr>
        <a:xfrm>
          <a:off x="0" y="0"/>
          <a:ext cx="0" cy="0"/>
          <a:chOff x="0" y="0"/>
          <a:chExt cx="0" cy="0"/>
        </a:xfrm>
      </p:grpSpPr>
      <p:sp>
        <p:nvSpPr>
          <p:cNvPr id="34" name="Google Shape;34;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6" name="Shape 36"/>
        <p:cNvGrpSpPr/>
        <p:nvPr/>
      </p:nvGrpSpPr>
      <p:grpSpPr>
        <a:xfrm>
          <a:off x="0" y="0"/>
          <a:ext cx="0" cy="0"/>
          <a:chOff x="0" y="0"/>
          <a:chExt cx="0" cy="0"/>
        </a:xfrm>
      </p:grpSpPr>
      <p:sp>
        <p:nvSpPr>
          <p:cNvPr id="37" name="Google Shape;37;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9" name="Shape 39"/>
        <p:cNvGrpSpPr/>
        <p:nvPr/>
      </p:nvGrpSpPr>
      <p:grpSpPr>
        <a:xfrm>
          <a:off x="0" y="0"/>
          <a:ext cx="0" cy="0"/>
          <a:chOff x="0" y="0"/>
          <a:chExt cx="0" cy="0"/>
        </a:xfrm>
      </p:grpSpPr>
      <p:sp>
        <p:nvSpPr>
          <p:cNvPr id="40" name="Google Shape;40;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2" name="Shape 42"/>
        <p:cNvGrpSpPr/>
        <p:nvPr/>
      </p:nvGrpSpPr>
      <p:grpSpPr>
        <a:xfrm>
          <a:off x="0" y="0"/>
          <a:ext cx="0" cy="0"/>
          <a:chOff x="0" y="0"/>
          <a:chExt cx="0" cy="0"/>
        </a:xfrm>
      </p:grpSpPr>
      <p:sp>
        <p:nvSpPr>
          <p:cNvPr id="43" name="Google Shape;43;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45" name="Shape 45"/>
        <p:cNvGrpSpPr/>
        <p:nvPr/>
      </p:nvGrpSpPr>
      <p:grpSpPr>
        <a:xfrm>
          <a:off x="0" y="0"/>
          <a:ext cx="0" cy="0"/>
          <a:chOff x="0" y="0"/>
          <a:chExt cx="0" cy="0"/>
        </a:xfrm>
      </p:grpSpPr>
      <p:sp>
        <p:nvSpPr>
          <p:cNvPr id="46" name="Google Shape;46;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48" name="Shape 48"/>
        <p:cNvGrpSpPr/>
        <p:nvPr/>
      </p:nvGrpSpPr>
      <p:grpSpPr>
        <a:xfrm>
          <a:off x="0" y="0"/>
          <a:ext cx="0" cy="0"/>
          <a:chOff x="0" y="0"/>
          <a:chExt cx="0" cy="0"/>
        </a:xfrm>
      </p:grpSpPr>
      <p:sp>
        <p:nvSpPr>
          <p:cNvPr id="49" name="Google Shape;49;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51" name="Shape 51"/>
        <p:cNvGrpSpPr/>
        <p:nvPr/>
      </p:nvGrpSpPr>
      <p:grpSpPr>
        <a:xfrm>
          <a:off x="0" y="0"/>
          <a:ext cx="0" cy="0"/>
          <a:chOff x="0" y="0"/>
          <a:chExt cx="0" cy="0"/>
        </a:xfrm>
      </p:grpSpPr>
      <p:sp>
        <p:nvSpPr>
          <p:cNvPr id="52" name="Google Shape;52;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19"/>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19"/>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5</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SCTOOL - CITY SCALE</a:t>
            </a:r>
            <a:endParaRPr sz="1800">
              <a:solidFill>
                <a:schemeClr val="dk1"/>
              </a:solidFill>
              <a:latin typeface="Calibri"/>
              <a:ea typeface="Calibri"/>
              <a:cs typeface="Calibri"/>
              <a:sym typeface="Calibri"/>
            </a:endParaRPr>
          </a:p>
        </p:txBody>
      </p:sp>
      <p:pic>
        <p:nvPicPr>
          <p:cNvPr id="13" name="Google Shape;13;p19"/>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19"/>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1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27.png"/><Relationship Id="rId5"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18.jpg"/><Relationship Id="rId4" Type="http://schemas.openxmlformats.org/officeDocument/2006/relationships/image" Target="../media/image33.png"/><Relationship Id="rId5" Type="http://schemas.openxmlformats.org/officeDocument/2006/relationships/image" Target="../media/image2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6.jp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5.png"/><Relationship Id="rId4" Type="http://schemas.openxmlformats.org/officeDocument/2006/relationships/image" Target="../media/image31.png"/><Relationship Id="rId5"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6.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3.jpg"/><Relationship Id="rId4" Type="http://schemas.openxmlformats.org/officeDocument/2006/relationships/image" Target="../media/image29.png"/><Relationship Id="rId5"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
          <p:cNvSpPr txBox="1"/>
          <p:nvPr>
            <p:ph idx="1" type="subTitle"/>
          </p:nvPr>
        </p:nvSpPr>
        <p:spPr>
          <a:xfrm>
            <a:off x="230517" y="3275195"/>
            <a:ext cx="4564221"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5</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SCTool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de la Ville</a:t>
            </a:r>
            <a:endParaRPr/>
          </a:p>
        </p:txBody>
      </p:sp>
      <p:sp>
        <p:nvSpPr>
          <p:cNvPr id="78" name="Google Shape;78;p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0"/>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89" name="Google Shape;189;p10"/>
          <p:cNvSpPr txBox="1"/>
          <p:nvPr/>
        </p:nvSpPr>
        <p:spPr>
          <a:xfrm>
            <a:off x="243150" y="1473640"/>
            <a:ext cx="8777025" cy="319601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7F7F7F"/>
              </a:buClr>
              <a:buSzPts val="2400"/>
              <a:buFont typeface="Arial"/>
              <a:buNone/>
            </a:pPr>
            <a:r>
              <a:rPr b="1" lang="en-US" sz="2400">
                <a:solidFill>
                  <a:srgbClr val="7F7F7F"/>
                </a:solidFill>
                <a:latin typeface="Calibri"/>
                <a:ea typeface="Calibri"/>
                <a:cs typeface="Calibri"/>
                <a:sym typeface="Calibri"/>
              </a:rPr>
              <a:t>Les étapes de calcul sont les suivantes :</a:t>
            </a: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457200" lvl="0" marL="457200" marR="0" rtl="0" algn="l">
              <a:lnSpc>
                <a:spcPct val="120000"/>
              </a:lnSpc>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Estimer/Calculer la </a:t>
            </a:r>
            <a:r>
              <a:rPr b="1" lang="en-US" sz="2400">
                <a:solidFill>
                  <a:schemeClr val="dk1"/>
                </a:solidFill>
                <a:latin typeface="Calibri"/>
                <a:ea typeface="Calibri"/>
                <a:cs typeface="Calibri"/>
                <a:sym typeface="Calibri"/>
              </a:rPr>
              <a:t>population totale </a:t>
            </a:r>
            <a:r>
              <a:rPr lang="en-US" sz="2400">
                <a:solidFill>
                  <a:schemeClr val="dk1"/>
                </a:solidFill>
                <a:latin typeface="Calibri"/>
                <a:ea typeface="Calibri"/>
                <a:cs typeface="Calibri"/>
                <a:sym typeface="Calibri"/>
              </a:rPr>
              <a:t>de la ville </a:t>
            </a:r>
            <a:endParaRPr/>
          </a:p>
          <a:p>
            <a:pPr indent="-457200" lvl="0" marL="457200" marR="0" rtl="0" algn="l">
              <a:lnSpc>
                <a:spcPct val="120000"/>
              </a:lnSpc>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Calculer la </a:t>
            </a:r>
            <a:r>
              <a:rPr b="1" lang="en-US" sz="2400">
                <a:solidFill>
                  <a:schemeClr val="dk1"/>
                </a:solidFill>
                <a:latin typeface="Calibri"/>
                <a:ea typeface="Calibri"/>
                <a:cs typeface="Calibri"/>
                <a:sym typeface="Calibri"/>
              </a:rPr>
              <a:t>longueur totale des pistes cyclables </a:t>
            </a:r>
            <a:r>
              <a:rPr lang="en-US" sz="2400">
                <a:solidFill>
                  <a:schemeClr val="dk1"/>
                </a:solidFill>
                <a:latin typeface="Calibri"/>
                <a:ea typeface="Calibri"/>
                <a:cs typeface="Calibri"/>
                <a:sym typeface="Calibri"/>
              </a:rPr>
              <a:t>dans la ville (en fonction des exigences minimales), [m]  </a:t>
            </a:r>
            <a:endParaRPr/>
          </a:p>
          <a:p>
            <a:pPr indent="-457200" lvl="0" marL="457200" marR="0" rtl="0" algn="l">
              <a:lnSpc>
                <a:spcPct val="120000"/>
              </a:lnSpc>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Calculer la valeur de l’indicateur comme le rapport entre la </a:t>
            </a:r>
            <a:r>
              <a:rPr b="1" lang="en-US" sz="2400">
                <a:solidFill>
                  <a:schemeClr val="dk1"/>
                </a:solidFill>
                <a:latin typeface="Calibri"/>
                <a:ea typeface="Calibri"/>
                <a:cs typeface="Calibri"/>
                <a:sym typeface="Calibri"/>
              </a:rPr>
              <a:t>longueur totale des pistes cyclables/voies </a:t>
            </a:r>
            <a:r>
              <a:rPr lang="en-US" sz="2400">
                <a:solidFill>
                  <a:srgbClr val="1A965E"/>
                </a:solidFill>
                <a:latin typeface="Calibri"/>
                <a:ea typeface="Calibri"/>
                <a:cs typeface="Calibri"/>
                <a:sym typeface="Calibri"/>
              </a:rPr>
              <a:t>(étape 2) </a:t>
            </a:r>
            <a:r>
              <a:rPr lang="en-US" sz="2400">
                <a:solidFill>
                  <a:schemeClr val="dk1"/>
                </a:solidFill>
                <a:latin typeface="Calibri"/>
                <a:ea typeface="Calibri"/>
                <a:cs typeface="Calibri"/>
                <a:sym typeface="Calibri"/>
              </a:rPr>
              <a:t>et la population totale </a:t>
            </a:r>
            <a:r>
              <a:rPr lang="en-US" sz="2400">
                <a:solidFill>
                  <a:srgbClr val="1A965E"/>
                </a:solidFill>
                <a:latin typeface="Calibri"/>
                <a:ea typeface="Calibri"/>
                <a:cs typeface="Calibri"/>
                <a:sym typeface="Calibri"/>
              </a:rPr>
              <a:t>(étape 1)</a:t>
            </a:r>
            <a:r>
              <a:rPr lang="en-US" sz="2400">
                <a:solidFill>
                  <a:schemeClr val="dk1"/>
                </a:solidFill>
                <a:latin typeface="Calibri"/>
                <a:ea typeface="Calibri"/>
                <a:cs typeface="Calibri"/>
                <a:sym typeface="Calibri"/>
              </a:rPr>
              <a:t> de la ville, [m/habitant]</a:t>
            </a:r>
            <a:endParaRPr sz="2400">
              <a:solidFill>
                <a:schemeClr val="dk1"/>
              </a:solidFill>
              <a:latin typeface="Calibri"/>
              <a:ea typeface="Calibri"/>
              <a:cs typeface="Calibri"/>
              <a:sym typeface="Calibri"/>
            </a:endParaRPr>
          </a:p>
          <a:p>
            <a:pPr indent="0" lvl="0" marL="0" marR="0" rtl="0" algn="l">
              <a:lnSpc>
                <a:spcPct val="120000"/>
              </a:lnSpc>
              <a:spcBef>
                <a:spcPts val="480"/>
              </a:spcBef>
              <a:spcAft>
                <a:spcPts val="0"/>
              </a:spcAft>
              <a:buClr>
                <a:schemeClr val="dk1"/>
              </a:buClr>
              <a:buSzPts val="2400"/>
              <a:buFont typeface="Arial"/>
              <a:buNone/>
            </a:pP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304800" lvl="0" marL="457200" marR="0" rtl="0" algn="l">
              <a:lnSpc>
                <a:spcPct val="120000"/>
              </a:lnSpc>
              <a:spcBef>
                <a:spcPts val="480"/>
              </a:spcBef>
              <a:spcAft>
                <a:spcPts val="0"/>
              </a:spcAft>
              <a:buClr>
                <a:schemeClr val="dk1"/>
              </a:buClr>
              <a:buSzPts val="2400"/>
              <a:buFont typeface="Calibri"/>
              <a:buNone/>
            </a:pPr>
            <a:r>
              <a:t/>
            </a:r>
            <a:endParaRPr sz="2400">
              <a:solidFill>
                <a:schemeClr val="dk1"/>
              </a:solidFill>
              <a:latin typeface="Calibri"/>
              <a:ea typeface="Calibri"/>
              <a:cs typeface="Calibri"/>
              <a:sym typeface="Calibri"/>
            </a:endParaRPr>
          </a:p>
        </p:txBody>
      </p:sp>
      <p:sp>
        <p:nvSpPr>
          <p:cNvPr id="190" name="Google Shape;190;p10"/>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sp>
        <p:nvSpPr>
          <p:cNvPr id="191" name="Google Shape;191;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pic>
        <p:nvPicPr>
          <p:cNvPr id="192" name="Google Shape;192;p10"/>
          <p:cNvPicPr preferRelativeResize="0"/>
          <p:nvPr/>
        </p:nvPicPr>
        <p:blipFill rotWithShape="1">
          <a:blip r:embed="rId3">
            <a:alphaModFix/>
          </a:blip>
          <a:srcRect b="0" l="0" r="0" t="0"/>
          <a:stretch/>
        </p:blipFill>
        <p:spPr>
          <a:xfrm>
            <a:off x="6838220" y="5204665"/>
            <a:ext cx="1842389" cy="1217887"/>
          </a:xfrm>
          <a:prstGeom prst="rect">
            <a:avLst/>
          </a:prstGeom>
          <a:noFill/>
          <a:ln>
            <a:noFill/>
          </a:ln>
        </p:spPr>
      </p:pic>
      <p:sp>
        <p:nvSpPr>
          <p:cNvPr id="193" name="Google Shape;193;p10"/>
          <p:cNvSpPr/>
          <p:nvPr/>
        </p:nvSpPr>
        <p:spPr>
          <a:xfrm>
            <a:off x="7010400" y="5813608"/>
            <a:ext cx="160486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u="sng">
                <a:solidFill>
                  <a:srgbClr val="FF0000"/>
                </a:solidFill>
                <a:latin typeface="Calibri"/>
                <a:ea typeface="Calibri"/>
                <a:cs typeface="Calibri"/>
                <a:sym typeface="Calibri"/>
              </a:rPr>
              <a:t>m/habitant</a:t>
            </a:r>
            <a:endParaRPr b="1" sz="2000" u="sng">
              <a:solidFill>
                <a:srgbClr val="FF0000"/>
              </a:solidFill>
              <a:latin typeface="Calibri"/>
              <a:ea typeface="Calibri"/>
              <a:cs typeface="Calibri"/>
              <a:sym typeface="Calibri"/>
            </a:endParaRPr>
          </a:p>
        </p:txBody>
      </p:sp>
      <p:sp>
        <p:nvSpPr>
          <p:cNvPr id="194" name="Google Shape;194;p1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1"/>
          <p:cNvSpPr txBox="1"/>
          <p:nvPr>
            <p:ph type="title"/>
          </p:nvPr>
        </p:nvSpPr>
        <p:spPr>
          <a:xfrm>
            <a:off x="0" y="-10633"/>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F.2.4 - RÉSEAU CYCLABLE</a:t>
            </a:r>
            <a:endParaRPr b="1" i="0" sz="2800" u="none" cap="none" strike="noStrike">
              <a:solidFill>
                <a:srgbClr val="7F7F7F"/>
              </a:solidFill>
              <a:latin typeface="Calibri"/>
              <a:ea typeface="Calibri"/>
              <a:cs typeface="Calibri"/>
              <a:sym typeface="Calibri"/>
            </a:endParaRPr>
          </a:p>
        </p:txBody>
      </p:sp>
      <p:sp>
        <p:nvSpPr>
          <p:cNvPr id="201" name="Google Shape;201;p11"/>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202" name="Google Shape;202;p1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03" name="Google Shape;203;p11"/>
          <p:cNvSpPr/>
          <p:nvPr/>
        </p:nvSpPr>
        <p:spPr>
          <a:xfrm>
            <a:off x="230162" y="1245832"/>
            <a:ext cx="864802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Plateforme mondiale pour des villes durables </a:t>
            </a:r>
            <a:r>
              <a:rPr lang="en-US" sz="1800">
                <a:solidFill>
                  <a:schemeClr val="dk1"/>
                </a:solidFill>
                <a:latin typeface="Calibri"/>
                <a:ea typeface="Calibri"/>
                <a:cs typeface="Calibri"/>
                <a:sym typeface="Calibri"/>
              </a:rPr>
              <a:t>- Cadre de durabilité urbaine. https://www.thegpsc.org/</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204" name="Google Shape;204;p11"/>
          <p:cNvSpPr/>
          <p:nvPr/>
        </p:nvSpPr>
        <p:spPr>
          <a:xfrm>
            <a:off x="230162" y="3133770"/>
            <a:ext cx="8772837"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 vélo, meilleur moyen de transport,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https://www.unep.org/news-and-stories/story/cycling-better-mode-transport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Google Shape;205;p11"/>
          <p:cNvSpPr/>
          <p:nvPr/>
        </p:nvSpPr>
        <p:spPr>
          <a:xfrm>
            <a:off x="230162" y="2474712"/>
            <a:ext cx="898791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Commission européenne, Mobilité et transports, Cyclisme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https://transport.ec.europa.eu/transport-themes/clean-transport-urban-transport/cycling_en</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6" name="Google Shape;206;p11"/>
          <p:cNvSpPr/>
          <p:nvPr/>
        </p:nvSpPr>
        <p:spPr>
          <a:xfrm>
            <a:off x="230162" y="3852391"/>
            <a:ext cx="8772837"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Fédération européenne des cyclistes, The state of national cycling strategies in Europe (2021), https://ecf.com/system/files/The_State_of_National_Cycling_Strategies_2021_final_0.pdf</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7" name="Google Shape;207;p11"/>
          <p:cNvSpPr/>
          <p:nvPr/>
        </p:nvSpPr>
        <p:spPr>
          <a:xfrm>
            <a:off x="230162" y="4677852"/>
            <a:ext cx="877283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Mobilité urbaine durable au Moyen-Orient et en Afrique du Nord, https://unhabitat.org/sites/default/files/2013/06/GRHS.2013.Regional.Middle.East_.and_.North_.Africa.pdf</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11"/>
          <p:cNvSpPr/>
          <p:nvPr/>
        </p:nvSpPr>
        <p:spPr>
          <a:xfrm>
            <a:off x="230161" y="2008801"/>
            <a:ext cx="877283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000000"/>
                </a:solidFill>
                <a:latin typeface="Calibri"/>
                <a:ea typeface="Calibri"/>
                <a:cs typeface="Calibri"/>
                <a:sym typeface="Calibri"/>
              </a:rPr>
              <a:t>CEE</a:t>
            </a:r>
            <a:r>
              <a:rPr lang="en-US" sz="1800">
                <a:solidFill>
                  <a:srgbClr val="000000"/>
                </a:solidFill>
                <a:latin typeface="Calibri"/>
                <a:ea typeface="Calibri"/>
                <a:cs typeface="Calibri"/>
                <a:sym typeface="Calibri"/>
              </a:rPr>
              <a:t> - Méthodologie de collecte des indicateurs de performance clés pour des villes intelligentes et durables</a:t>
            </a:r>
            <a:endParaRPr sz="1800">
              <a:solidFill>
                <a:schemeClr val="dk1"/>
              </a:solidFill>
              <a:latin typeface="Calibri"/>
              <a:ea typeface="Calibri"/>
              <a:cs typeface="Calibri"/>
              <a:sym typeface="Calibri"/>
            </a:endParaRPr>
          </a:p>
        </p:txBody>
      </p:sp>
      <p:sp>
        <p:nvSpPr>
          <p:cNvPr id="209" name="Google Shape;209;p1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2"/>
          <p:cNvSpPr txBox="1"/>
          <p:nvPr>
            <p:ph idx="12" type="sldNum"/>
          </p:nvPr>
        </p:nvSpPr>
        <p:spPr>
          <a:xfrm>
            <a:off x="7010400" y="6534877"/>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15" name="Google Shape;215;p12"/>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 </a:t>
            </a:r>
            <a:endParaRPr b="1" sz="2400" u="sng">
              <a:solidFill>
                <a:schemeClr val="dk1"/>
              </a:solidFill>
              <a:latin typeface="Calibri"/>
              <a:ea typeface="Calibri"/>
              <a:cs typeface="Calibri"/>
              <a:sym typeface="Calibri"/>
            </a:endParaRPr>
          </a:p>
        </p:txBody>
      </p:sp>
      <p:sp>
        <p:nvSpPr>
          <p:cNvPr id="216" name="Google Shape;216;p12"/>
          <p:cNvSpPr/>
          <p:nvPr/>
        </p:nvSpPr>
        <p:spPr>
          <a:xfrm>
            <a:off x="4597022" y="3818023"/>
            <a:ext cx="4142509" cy="55399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Calibri"/>
                <a:ea typeface="Calibri"/>
                <a:cs typeface="Calibri"/>
                <a:sym typeface="Calibri"/>
              </a:rPr>
              <a:t>https://https://road-safety.transport.ec.europa.eu/eu-road-safety-policy/priorities/safe-road-use/cyclists/walking-and-cycling-transport-modes_en</a:t>
            </a:r>
            <a:endParaRPr/>
          </a:p>
        </p:txBody>
      </p:sp>
      <p:sp>
        <p:nvSpPr>
          <p:cNvPr id="217" name="Google Shape;217;p12"/>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F.2.4 - RÉSEAU CYCLABLE</a:t>
            </a:r>
            <a:endParaRPr b="1" sz="2000">
              <a:solidFill>
                <a:srgbClr val="7F7F7F"/>
              </a:solidFill>
              <a:latin typeface="Calibri"/>
              <a:ea typeface="Calibri"/>
              <a:cs typeface="Calibri"/>
              <a:sym typeface="Calibri"/>
            </a:endParaRPr>
          </a:p>
        </p:txBody>
      </p:sp>
      <p:pic>
        <p:nvPicPr>
          <p:cNvPr id="218" name="Google Shape;218;p12"/>
          <p:cNvPicPr preferRelativeResize="0"/>
          <p:nvPr/>
        </p:nvPicPr>
        <p:blipFill rotWithShape="1">
          <a:blip r:embed="rId3">
            <a:alphaModFix/>
          </a:blip>
          <a:srcRect b="0" l="0" r="0" t="0"/>
          <a:stretch/>
        </p:blipFill>
        <p:spPr>
          <a:xfrm>
            <a:off x="268224" y="1269092"/>
            <a:ext cx="5340498" cy="4528458"/>
          </a:xfrm>
          <a:prstGeom prst="rect">
            <a:avLst/>
          </a:prstGeom>
          <a:noFill/>
          <a:ln>
            <a:noFill/>
          </a:ln>
        </p:spPr>
      </p:pic>
      <p:sp>
        <p:nvSpPr>
          <p:cNvPr id="219" name="Google Shape;219;p12"/>
          <p:cNvSpPr/>
          <p:nvPr/>
        </p:nvSpPr>
        <p:spPr>
          <a:xfrm>
            <a:off x="4508666" y="3457158"/>
            <a:ext cx="389433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B0F0"/>
                </a:solidFill>
                <a:latin typeface="Calibri"/>
                <a:ea typeface="Calibri"/>
                <a:cs typeface="Calibri"/>
                <a:sym typeface="Calibri"/>
              </a:rPr>
              <a:t>La marche et le vélo comme modes de transport</a:t>
            </a:r>
            <a:endParaRPr/>
          </a:p>
        </p:txBody>
      </p:sp>
      <p:sp>
        <p:nvSpPr>
          <p:cNvPr id="220" name="Google Shape;220;p12"/>
          <p:cNvSpPr/>
          <p:nvPr/>
        </p:nvSpPr>
        <p:spPr>
          <a:xfrm>
            <a:off x="419266" y="2932225"/>
            <a:ext cx="3260060" cy="27699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La marche et le vélo comme modes de transport</a:t>
            </a:r>
            <a:endParaRPr/>
          </a:p>
        </p:txBody>
      </p:sp>
      <p:sp>
        <p:nvSpPr>
          <p:cNvPr id="221" name="Google Shape;221;p12"/>
          <p:cNvSpPr/>
          <p:nvPr/>
        </p:nvSpPr>
        <p:spPr>
          <a:xfrm>
            <a:off x="478533" y="3651891"/>
            <a:ext cx="2876108" cy="25391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50">
                <a:solidFill>
                  <a:schemeClr val="dk1"/>
                </a:solidFill>
                <a:latin typeface="Calibri"/>
                <a:ea typeface="Calibri"/>
                <a:cs typeface="Calibri"/>
                <a:sym typeface="Calibri"/>
              </a:rPr>
              <a:t>La marche et le vélo comme modes de transport</a:t>
            </a:r>
            <a:endParaRPr/>
          </a:p>
        </p:txBody>
      </p:sp>
      <p:sp>
        <p:nvSpPr>
          <p:cNvPr id="222" name="Google Shape;222;p12"/>
          <p:cNvSpPr/>
          <p:nvPr/>
        </p:nvSpPr>
        <p:spPr>
          <a:xfrm>
            <a:off x="393866" y="5294424"/>
            <a:ext cx="2037737" cy="2308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dk1"/>
                </a:solidFill>
                <a:latin typeface="Calibri"/>
                <a:ea typeface="Calibri"/>
                <a:cs typeface="Calibri"/>
                <a:sym typeface="Calibri"/>
              </a:rPr>
              <a:t>La marche comme mode de transport</a:t>
            </a:r>
            <a:endParaRPr/>
          </a:p>
        </p:txBody>
      </p:sp>
      <p:sp>
        <p:nvSpPr>
          <p:cNvPr id="223" name="Google Shape;223;p12"/>
          <p:cNvSpPr/>
          <p:nvPr/>
        </p:nvSpPr>
        <p:spPr>
          <a:xfrm>
            <a:off x="410799" y="1840024"/>
            <a:ext cx="2143536" cy="230832"/>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lt1"/>
                </a:solidFill>
                <a:latin typeface="Calibri"/>
                <a:ea typeface="Calibri"/>
                <a:cs typeface="Calibri"/>
                <a:sym typeface="Calibri"/>
              </a:rPr>
              <a:t>Mobilité &amp; Transport – Sécurité Routière</a:t>
            </a:r>
            <a:endParaRPr b="1" sz="900">
              <a:solidFill>
                <a:schemeClr val="lt1"/>
              </a:solidFill>
              <a:latin typeface="Calibri"/>
              <a:ea typeface="Calibri"/>
              <a:cs typeface="Calibri"/>
              <a:sym typeface="Calibri"/>
            </a:endParaRPr>
          </a:p>
        </p:txBody>
      </p:sp>
      <p:sp>
        <p:nvSpPr>
          <p:cNvPr id="224" name="Google Shape;224;p12"/>
          <p:cNvSpPr/>
          <p:nvPr/>
        </p:nvSpPr>
        <p:spPr>
          <a:xfrm>
            <a:off x="2532675" y="2156547"/>
            <a:ext cx="1511786" cy="184666"/>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a:solidFill>
                  <a:schemeClr val="lt1"/>
                </a:solidFill>
                <a:latin typeface="Calibri"/>
                <a:ea typeface="Calibri"/>
                <a:cs typeface="Calibri"/>
                <a:sym typeface="Calibri"/>
              </a:rPr>
              <a:t>Sécurité Routière dans les états membres</a:t>
            </a:r>
            <a:endParaRPr b="1" sz="600">
              <a:solidFill>
                <a:schemeClr val="lt1"/>
              </a:solidFill>
              <a:latin typeface="Calibri"/>
              <a:ea typeface="Calibri"/>
              <a:cs typeface="Calibri"/>
              <a:sym typeface="Calibri"/>
            </a:endParaRPr>
          </a:p>
        </p:txBody>
      </p:sp>
      <p:sp>
        <p:nvSpPr>
          <p:cNvPr id="225" name="Google Shape;225;p12"/>
          <p:cNvSpPr/>
          <p:nvPr/>
        </p:nvSpPr>
        <p:spPr>
          <a:xfrm>
            <a:off x="4033230" y="2162409"/>
            <a:ext cx="995971" cy="184666"/>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a:solidFill>
                  <a:schemeClr val="lt1"/>
                </a:solidFill>
                <a:latin typeface="Calibri"/>
                <a:ea typeface="Calibri"/>
                <a:cs typeface="Calibri"/>
                <a:sym typeface="Calibri"/>
              </a:rPr>
              <a:t>Statistiques et Analyses</a:t>
            </a:r>
            <a:endParaRPr b="1" sz="600">
              <a:solidFill>
                <a:schemeClr val="lt1"/>
              </a:solidFill>
              <a:latin typeface="Calibri"/>
              <a:ea typeface="Calibri"/>
              <a:cs typeface="Calibri"/>
              <a:sym typeface="Calibri"/>
            </a:endParaRPr>
          </a:p>
        </p:txBody>
      </p:sp>
      <p:sp>
        <p:nvSpPr>
          <p:cNvPr id="226" name="Google Shape;226;p12"/>
          <p:cNvSpPr/>
          <p:nvPr/>
        </p:nvSpPr>
        <p:spPr>
          <a:xfrm>
            <a:off x="873861" y="2080347"/>
            <a:ext cx="720478" cy="276999"/>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chemeClr val="lt1"/>
                </a:solidFill>
                <a:latin typeface="Calibri"/>
                <a:ea typeface="Calibri"/>
                <a:cs typeface="Calibri"/>
                <a:sym typeface="Calibri"/>
              </a:rPr>
              <a:t>Information  et Evènements</a:t>
            </a:r>
            <a:endParaRPr b="1" sz="600">
              <a:solidFill>
                <a:schemeClr val="lt1"/>
              </a:solidFill>
              <a:latin typeface="Calibri"/>
              <a:ea typeface="Calibri"/>
              <a:cs typeface="Calibri"/>
              <a:sym typeface="Calibri"/>
            </a:endParaRPr>
          </a:p>
        </p:txBody>
      </p:sp>
      <p:sp>
        <p:nvSpPr>
          <p:cNvPr id="227" name="Google Shape;227;p12"/>
          <p:cNvSpPr/>
          <p:nvPr/>
        </p:nvSpPr>
        <p:spPr>
          <a:xfrm>
            <a:off x="1612414" y="2086210"/>
            <a:ext cx="855293" cy="276999"/>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chemeClr val="lt1"/>
                </a:solidFill>
                <a:latin typeface="Calibri"/>
                <a:ea typeface="Calibri"/>
                <a:cs typeface="Calibri"/>
                <a:sym typeface="Calibri"/>
              </a:rPr>
              <a:t>Politique de sécurité routière de l’UE</a:t>
            </a:r>
            <a:endParaRPr b="1" sz="600">
              <a:solidFill>
                <a:schemeClr val="lt1"/>
              </a:solidFill>
              <a:latin typeface="Calibri"/>
              <a:ea typeface="Calibri"/>
              <a:cs typeface="Calibri"/>
              <a:sym typeface="Calibri"/>
            </a:endParaRPr>
          </a:p>
        </p:txBody>
      </p:sp>
      <p:sp>
        <p:nvSpPr>
          <p:cNvPr id="228" name="Google Shape;228;p12"/>
          <p:cNvSpPr/>
          <p:nvPr/>
        </p:nvSpPr>
        <p:spPr>
          <a:xfrm>
            <a:off x="399076" y="2162411"/>
            <a:ext cx="503601" cy="184666"/>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chemeClr val="lt1"/>
                </a:solidFill>
                <a:latin typeface="Calibri"/>
                <a:ea typeface="Calibri"/>
                <a:cs typeface="Calibri"/>
                <a:sym typeface="Calibri"/>
              </a:rPr>
              <a:t>Accueil</a:t>
            </a:r>
            <a:endParaRPr b="1" sz="600">
              <a:solidFill>
                <a:schemeClr val="lt1"/>
              </a:solidFill>
              <a:latin typeface="Calibri"/>
              <a:ea typeface="Calibri"/>
              <a:cs typeface="Calibri"/>
              <a:sym typeface="Calibri"/>
            </a:endParaRPr>
          </a:p>
        </p:txBody>
      </p:sp>
      <p:sp>
        <p:nvSpPr>
          <p:cNvPr id="229" name="Google Shape;229;p12"/>
          <p:cNvSpPr/>
          <p:nvPr/>
        </p:nvSpPr>
        <p:spPr>
          <a:xfrm>
            <a:off x="441960" y="3879449"/>
            <a:ext cx="3083560"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Calibri"/>
                <a:ea typeface="Calibri"/>
                <a:cs typeface="Calibri"/>
                <a:sym typeface="Calibri"/>
              </a:rPr>
              <a:t>De tous les voyages, 20 à 40 % sont parcourus à vélo ou à pied, le pourcentage le plus élevé aux Pays-Bas et le plus faible en Finlande. Les déplacements à pied sont les plus fréquents en Grande-Bretagne tandis que les déplacements à vélo sont les plus fréquents aux Pays-Bas, au Danemark et en Suède </a:t>
            </a:r>
            <a:r>
              <a:rPr lang="en-US" sz="600" u="sng">
                <a:solidFill>
                  <a:srgbClr val="0070C0"/>
                </a:solidFill>
                <a:latin typeface="Calibri"/>
                <a:ea typeface="Calibri"/>
                <a:cs typeface="Calibri"/>
                <a:sym typeface="Calibri"/>
              </a:rPr>
              <a:t>[34]</a:t>
            </a:r>
            <a:endParaRPr b="1" sz="600" u="sng">
              <a:solidFill>
                <a:srgbClr val="0070C0"/>
              </a:solidFill>
              <a:latin typeface="Calibri"/>
              <a:ea typeface="Calibri"/>
              <a:cs typeface="Calibri"/>
              <a:sym typeface="Calibri"/>
            </a:endParaRPr>
          </a:p>
        </p:txBody>
      </p:sp>
      <p:sp>
        <p:nvSpPr>
          <p:cNvPr id="230" name="Google Shape;230;p12"/>
          <p:cNvSpPr/>
          <p:nvPr/>
        </p:nvSpPr>
        <p:spPr>
          <a:xfrm>
            <a:off x="472440" y="4346809"/>
            <a:ext cx="3489960" cy="492443"/>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Calibri"/>
                <a:ea typeface="Calibri"/>
                <a:cs typeface="Calibri"/>
                <a:sym typeface="Calibri"/>
              </a:rPr>
              <a:t>Certains groupes d'usagers de la circulation marchent ou font du vélo plus que d'autres. Ces différences se reflètent également dans leur implication dans les collisions (voir </a:t>
            </a:r>
            <a:r>
              <a:rPr lang="en-US" sz="600" u="sng">
                <a:solidFill>
                  <a:srgbClr val="0070C0"/>
                </a:solidFill>
                <a:latin typeface="Calibri"/>
                <a:ea typeface="Calibri"/>
                <a:cs typeface="Calibri"/>
                <a:sym typeface="Calibri"/>
              </a:rPr>
              <a:t>Caractéristiques des Collisions</a:t>
            </a:r>
            <a:r>
              <a:rPr lang="en-US" sz="800">
                <a:solidFill>
                  <a:schemeClr val="dk1"/>
                </a:solidFill>
                <a:latin typeface="Calibri"/>
                <a:ea typeface="Calibri"/>
                <a:cs typeface="Calibri"/>
                <a:sym typeface="Calibri"/>
              </a:rPr>
              <a:t>). </a:t>
            </a:r>
            <a:endParaRPr/>
          </a:p>
          <a:p>
            <a:pPr indent="0" lvl="0" marL="0" marR="0" rtl="0" algn="l">
              <a:spcBef>
                <a:spcPts val="0"/>
              </a:spcBef>
              <a:spcAft>
                <a:spcPts val="0"/>
              </a:spcAft>
              <a:buNone/>
            </a:pPr>
            <a:r>
              <a:rPr lang="en-US" sz="600">
                <a:solidFill>
                  <a:schemeClr val="dk1"/>
                </a:solidFill>
                <a:latin typeface="Calibri"/>
                <a:ea typeface="Calibri"/>
                <a:cs typeface="Calibri"/>
                <a:sym typeface="Calibri"/>
              </a:rPr>
              <a:t>Les groupes d'âge pour lesquels la marche est particulièrement importante sont les enfants de moins de 12 ans et les adultes de 75 ans et plus. Le vélo est utilisé le plus souvent par les moins de 18 ans</a:t>
            </a:r>
            <a:r>
              <a:rPr lang="en-US" sz="600" u="sng">
                <a:solidFill>
                  <a:srgbClr val="0070C0"/>
                </a:solidFill>
                <a:latin typeface="Calibri"/>
                <a:ea typeface="Calibri"/>
                <a:cs typeface="Calibri"/>
                <a:sym typeface="Calibri"/>
              </a:rPr>
              <a:t> [34]</a:t>
            </a:r>
            <a:endParaRPr sz="600">
              <a:solidFill>
                <a:schemeClr val="dk1"/>
              </a:solidFill>
              <a:latin typeface="Calibri"/>
              <a:ea typeface="Calibri"/>
              <a:cs typeface="Calibri"/>
              <a:sym typeface="Calibri"/>
            </a:endParaRPr>
          </a:p>
        </p:txBody>
      </p:sp>
      <p:sp>
        <p:nvSpPr>
          <p:cNvPr id="231" name="Google Shape;231;p12"/>
          <p:cNvSpPr/>
          <p:nvPr/>
        </p:nvSpPr>
        <p:spPr>
          <a:xfrm>
            <a:off x="561506" y="4806747"/>
            <a:ext cx="1388522" cy="14489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La marche comme mode de transport</a:t>
            </a:r>
            <a:endParaRPr/>
          </a:p>
        </p:txBody>
      </p:sp>
      <p:sp>
        <p:nvSpPr>
          <p:cNvPr id="232" name="Google Shape;232;p12"/>
          <p:cNvSpPr/>
          <p:nvPr/>
        </p:nvSpPr>
        <p:spPr>
          <a:xfrm>
            <a:off x="561506" y="4948987"/>
            <a:ext cx="1284326"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Le vélo comme mode de transport</a:t>
            </a:r>
            <a:endParaRPr/>
          </a:p>
        </p:txBody>
      </p:sp>
      <p:sp>
        <p:nvSpPr>
          <p:cNvPr id="233" name="Google Shape;233;p12"/>
          <p:cNvSpPr/>
          <p:nvPr/>
        </p:nvSpPr>
        <p:spPr>
          <a:xfrm>
            <a:off x="561506" y="5101387"/>
            <a:ext cx="2122697"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Les groupes d’âge les plus concernés par la marche et le vélo</a:t>
            </a:r>
            <a:endParaRPr b="1" sz="600" u="sng">
              <a:solidFill>
                <a:srgbClr val="0070C0"/>
              </a:solidFill>
              <a:latin typeface="Calibri"/>
              <a:ea typeface="Calibri"/>
              <a:cs typeface="Calibri"/>
              <a:sym typeface="Calibri"/>
            </a:endParaRPr>
          </a:p>
        </p:txBody>
      </p:sp>
      <p:sp>
        <p:nvSpPr>
          <p:cNvPr id="234" name="Google Shape;234;p12"/>
          <p:cNvSpPr/>
          <p:nvPr/>
        </p:nvSpPr>
        <p:spPr>
          <a:xfrm>
            <a:off x="551981" y="3268461"/>
            <a:ext cx="1760418"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Pas de vitesse, pas de masse et pas de protection</a:t>
            </a:r>
            <a:endParaRPr b="1" sz="600" u="sng">
              <a:solidFill>
                <a:srgbClr val="0070C0"/>
              </a:solidFill>
              <a:latin typeface="Calibri"/>
              <a:ea typeface="Calibri"/>
              <a:cs typeface="Calibri"/>
              <a:sym typeface="Calibri"/>
            </a:endParaRPr>
          </a:p>
        </p:txBody>
      </p:sp>
      <p:sp>
        <p:nvSpPr>
          <p:cNvPr id="235" name="Google Shape;235;p12"/>
          <p:cNvSpPr/>
          <p:nvPr/>
        </p:nvSpPr>
        <p:spPr>
          <a:xfrm>
            <a:off x="556743" y="3458962"/>
            <a:ext cx="1901483"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Piétons et ciclystes : usagers de la route non protégés</a:t>
            </a:r>
            <a:endParaRPr b="1" sz="600" u="sng">
              <a:solidFill>
                <a:srgbClr val="0070C0"/>
              </a:solidFill>
              <a:latin typeface="Calibri"/>
              <a:ea typeface="Calibri"/>
              <a:cs typeface="Calibri"/>
              <a:sym typeface="Calibri"/>
            </a:endParaRPr>
          </a:p>
        </p:txBody>
      </p:sp>
      <p:sp>
        <p:nvSpPr>
          <p:cNvPr id="236" name="Google Shape;236;p12"/>
          <p:cNvSpPr/>
          <p:nvPr/>
        </p:nvSpPr>
        <p:spPr>
          <a:xfrm>
            <a:off x="447676" y="5598468"/>
            <a:ext cx="3757612"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Calibri"/>
                <a:ea typeface="Calibri"/>
                <a:cs typeface="Calibri"/>
                <a:sym typeface="Calibri"/>
              </a:rPr>
              <a:t>la marche comme moyen de transport est couramment utilisée pour des trajets plutôt courts. Cela signifie qu'il est effectivement difficile d'évaluer la mobilité des piétons au niveau national, comme le font souvent les enquêtes nationales sur les déplacements.</a:t>
            </a:r>
            <a:endParaRPr/>
          </a:p>
        </p:txBody>
      </p:sp>
      <p:sp>
        <p:nvSpPr>
          <p:cNvPr id="237" name="Google Shape;237;p12"/>
          <p:cNvSpPr/>
          <p:nvPr/>
        </p:nvSpPr>
        <p:spPr>
          <a:xfrm>
            <a:off x="1037771" y="1393154"/>
            <a:ext cx="572105" cy="27699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rgbClr val="7F7F7F"/>
                </a:solidFill>
                <a:latin typeface="Calibri"/>
                <a:ea typeface="Calibri"/>
                <a:cs typeface="Calibri"/>
                <a:sym typeface="Calibri"/>
              </a:rPr>
              <a:t>Commission Européenne</a:t>
            </a:r>
            <a:endParaRPr b="1" sz="600">
              <a:solidFill>
                <a:srgbClr val="7F7F7F"/>
              </a:solidFill>
              <a:latin typeface="Calibri"/>
              <a:ea typeface="Calibri"/>
              <a:cs typeface="Calibri"/>
              <a:sym typeface="Calibri"/>
            </a:endParaRPr>
          </a:p>
        </p:txBody>
      </p:sp>
      <p:sp>
        <p:nvSpPr>
          <p:cNvPr id="238" name="Google Shape;238;p1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3"/>
          <p:cNvSpPr txBox="1"/>
          <p:nvPr>
            <p:ph idx="12" type="sldNum"/>
          </p:nvPr>
        </p:nvSpPr>
        <p:spPr>
          <a:xfrm>
            <a:off x="6996810" y="653714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44" name="Google Shape;244;p13"/>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000000"/>
              </a:buClr>
              <a:buSzPts val="2400"/>
              <a:buFont typeface="Arial"/>
              <a:buNone/>
            </a:pPr>
            <a:r>
              <a:rPr b="1" lang="en-US" sz="2400" u="sng">
                <a:solidFill>
                  <a:srgbClr val="000000"/>
                </a:solidFill>
                <a:latin typeface="Calibri"/>
                <a:ea typeface="Calibri"/>
                <a:cs typeface="Calibri"/>
                <a:sym typeface="Calibri"/>
              </a:rPr>
              <a:t>RÉFÉRENCES et NORMES</a:t>
            </a:r>
            <a:r>
              <a:rPr b="1" lang="en-US" sz="2400" u="sng">
                <a:solidFill>
                  <a:schemeClr val="dk1"/>
                </a:solidFill>
                <a:latin typeface="Calibri"/>
                <a:ea typeface="Calibri"/>
                <a:cs typeface="Calibri"/>
                <a:sym typeface="Calibri"/>
              </a:rPr>
              <a:t> </a:t>
            </a:r>
            <a:endParaRPr b="1" sz="2400" u="sng">
              <a:solidFill>
                <a:schemeClr val="dk1"/>
              </a:solidFill>
              <a:latin typeface="Calibri"/>
              <a:ea typeface="Calibri"/>
              <a:cs typeface="Calibri"/>
              <a:sym typeface="Calibri"/>
            </a:endParaRPr>
          </a:p>
        </p:txBody>
      </p:sp>
      <p:grpSp>
        <p:nvGrpSpPr>
          <p:cNvPr id="245" name="Google Shape;245;p13"/>
          <p:cNvGrpSpPr/>
          <p:nvPr/>
        </p:nvGrpSpPr>
        <p:grpSpPr>
          <a:xfrm>
            <a:off x="5238787" y="1353428"/>
            <a:ext cx="3725869" cy="2935845"/>
            <a:chOff x="139748" y="2555346"/>
            <a:chExt cx="3725869" cy="2935845"/>
          </a:xfrm>
        </p:grpSpPr>
        <p:pic>
          <p:nvPicPr>
            <p:cNvPr id="246" name="Google Shape;246;p13"/>
            <p:cNvPicPr preferRelativeResize="0"/>
            <p:nvPr/>
          </p:nvPicPr>
          <p:blipFill rotWithShape="1">
            <a:blip r:embed="rId3">
              <a:alphaModFix/>
            </a:blip>
            <a:srcRect b="0" l="0" r="0" t="0"/>
            <a:stretch/>
          </p:blipFill>
          <p:spPr>
            <a:xfrm>
              <a:off x="268224" y="2555346"/>
              <a:ext cx="1861551" cy="26517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7" name="Google Shape;247;p13"/>
            <p:cNvSpPr/>
            <p:nvPr/>
          </p:nvSpPr>
          <p:spPr>
            <a:xfrm>
              <a:off x="139748" y="5275747"/>
              <a:ext cx="372586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https://www.ncl.ac.uk/media/wwwnclacuk/ceser/files/Understanding%20Cities.pdf </a:t>
              </a:r>
              <a:endParaRPr sz="800">
                <a:solidFill>
                  <a:schemeClr val="dk1"/>
                </a:solidFill>
                <a:latin typeface="Calibri"/>
                <a:ea typeface="Calibri"/>
                <a:cs typeface="Calibri"/>
                <a:sym typeface="Calibri"/>
              </a:endParaRPr>
            </a:p>
          </p:txBody>
        </p:sp>
      </p:grpSp>
      <p:grpSp>
        <p:nvGrpSpPr>
          <p:cNvPr id="248" name="Google Shape;248;p13"/>
          <p:cNvGrpSpPr/>
          <p:nvPr/>
        </p:nvGrpSpPr>
        <p:grpSpPr>
          <a:xfrm>
            <a:off x="2836711" y="1933141"/>
            <a:ext cx="5226899" cy="2957104"/>
            <a:chOff x="613068" y="2339902"/>
            <a:chExt cx="5226899" cy="2957104"/>
          </a:xfrm>
        </p:grpSpPr>
        <p:pic>
          <p:nvPicPr>
            <p:cNvPr id="249" name="Google Shape;249;p13"/>
            <p:cNvPicPr preferRelativeResize="0"/>
            <p:nvPr/>
          </p:nvPicPr>
          <p:blipFill rotWithShape="1">
            <a:blip r:embed="rId4">
              <a:alphaModFix/>
            </a:blip>
            <a:srcRect b="0" l="0" r="0" t="0"/>
            <a:stretch/>
          </p:blipFill>
          <p:spPr>
            <a:xfrm>
              <a:off x="720530" y="2339902"/>
              <a:ext cx="1861264" cy="26517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50" name="Google Shape;250;p13"/>
            <p:cNvSpPr/>
            <p:nvPr/>
          </p:nvSpPr>
          <p:spPr>
            <a:xfrm>
              <a:off x="613068" y="5081562"/>
              <a:ext cx="522689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https://unhabitat.org/planning-and-design-for-sustainable-urban-mobility-global-report-on-human-settlements-2013/ </a:t>
              </a:r>
              <a:endParaRPr sz="800">
                <a:solidFill>
                  <a:schemeClr val="dk1"/>
                </a:solidFill>
                <a:latin typeface="Calibri"/>
                <a:ea typeface="Calibri"/>
                <a:cs typeface="Calibri"/>
                <a:sym typeface="Calibri"/>
              </a:endParaRPr>
            </a:p>
          </p:txBody>
        </p:sp>
      </p:grpSp>
      <p:grpSp>
        <p:nvGrpSpPr>
          <p:cNvPr id="251" name="Google Shape;251;p13"/>
          <p:cNvGrpSpPr/>
          <p:nvPr/>
        </p:nvGrpSpPr>
        <p:grpSpPr>
          <a:xfrm>
            <a:off x="533028" y="2667433"/>
            <a:ext cx="5024623" cy="2901334"/>
            <a:chOff x="-1521403" y="1400175"/>
            <a:chExt cx="5024623" cy="2901334"/>
          </a:xfrm>
        </p:grpSpPr>
        <p:pic>
          <p:nvPicPr>
            <p:cNvPr id="252" name="Google Shape;252;p13"/>
            <p:cNvPicPr preferRelativeResize="0"/>
            <p:nvPr/>
          </p:nvPicPr>
          <p:blipFill rotWithShape="1">
            <a:blip r:embed="rId5">
              <a:alphaModFix/>
            </a:blip>
            <a:srcRect b="0" l="0" r="0" t="0"/>
            <a:stretch/>
          </p:blipFill>
          <p:spPr>
            <a:xfrm>
              <a:off x="-1521402" y="1400175"/>
              <a:ext cx="1879886" cy="26517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53" name="Google Shape;253;p13"/>
            <p:cNvSpPr/>
            <p:nvPr/>
          </p:nvSpPr>
          <p:spPr>
            <a:xfrm>
              <a:off x="-1521403" y="4086065"/>
              <a:ext cx="502462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http://www.eltis.org/discover/news/interreg-presents-good-practice-sustainable-urban-mobility-and-sumps </a:t>
              </a:r>
              <a:endParaRPr sz="800">
                <a:solidFill>
                  <a:schemeClr val="dk1"/>
                </a:solidFill>
                <a:latin typeface="Calibri"/>
                <a:ea typeface="Calibri"/>
                <a:cs typeface="Calibri"/>
                <a:sym typeface="Calibri"/>
              </a:endParaRPr>
            </a:p>
          </p:txBody>
        </p:sp>
      </p:grpSp>
      <p:sp>
        <p:nvSpPr>
          <p:cNvPr id="254" name="Google Shape;254;p13"/>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F.2.4 - RÉSEAU CYCLABLE</a:t>
            </a:r>
            <a:endParaRPr b="1" sz="2000">
              <a:solidFill>
                <a:srgbClr val="7F7F7F"/>
              </a:solidFill>
              <a:latin typeface="Calibri"/>
              <a:ea typeface="Calibri"/>
              <a:cs typeface="Calibri"/>
              <a:sym typeface="Calibri"/>
            </a:endParaRPr>
          </a:p>
        </p:txBody>
      </p:sp>
      <p:sp>
        <p:nvSpPr>
          <p:cNvPr id="255" name="Google Shape;255;p13"/>
          <p:cNvSpPr/>
          <p:nvPr/>
        </p:nvSpPr>
        <p:spPr>
          <a:xfrm>
            <a:off x="5483693" y="1415330"/>
            <a:ext cx="1609834" cy="815608"/>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chemeClr val="lt1"/>
                </a:solidFill>
                <a:latin typeface="Calibri"/>
                <a:ea typeface="Calibri"/>
                <a:cs typeface="Calibri"/>
                <a:sym typeface="Calibri"/>
              </a:rPr>
              <a:t>Compréhension des </a:t>
            </a:r>
            <a:r>
              <a:rPr b="1" lang="en-US" sz="1600">
                <a:solidFill>
                  <a:schemeClr val="lt1"/>
                </a:solidFill>
                <a:latin typeface="Calibri"/>
                <a:ea typeface="Calibri"/>
                <a:cs typeface="Calibri"/>
                <a:sym typeface="Calibri"/>
              </a:rPr>
              <a:t>Villes :</a:t>
            </a:r>
            <a:r>
              <a:rPr lang="en-US" sz="2000">
                <a:solidFill>
                  <a:schemeClr val="lt1"/>
                </a:solidFill>
                <a:latin typeface="Calibri"/>
                <a:ea typeface="Calibri"/>
                <a:cs typeface="Calibri"/>
                <a:sym typeface="Calibri"/>
              </a:rPr>
              <a:t> </a:t>
            </a:r>
            <a:endParaRPr/>
          </a:p>
          <a:p>
            <a:pPr indent="0" lvl="0" marL="0" marR="0" rtl="0" algn="l">
              <a:spcBef>
                <a:spcPts val="0"/>
              </a:spcBef>
              <a:spcAft>
                <a:spcPts val="0"/>
              </a:spcAft>
              <a:buNone/>
            </a:pPr>
            <a:r>
              <a:rPr lang="en-US" sz="800">
                <a:solidFill>
                  <a:schemeClr val="lt1"/>
                </a:solidFill>
                <a:latin typeface="Calibri"/>
                <a:ea typeface="Calibri"/>
                <a:cs typeface="Calibri"/>
                <a:sym typeface="Calibri"/>
              </a:rPr>
              <a:t>Avancées dans l'évaluation intégrée de la durabilité urbaine</a:t>
            </a:r>
            <a:endParaRPr b="1" sz="800">
              <a:solidFill>
                <a:schemeClr val="lt1"/>
              </a:solidFill>
              <a:latin typeface="Calibri"/>
              <a:ea typeface="Calibri"/>
              <a:cs typeface="Calibri"/>
              <a:sym typeface="Calibri"/>
            </a:endParaRPr>
          </a:p>
        </p:txBody>
      </p:sp>
      <p:sp>
        <p:nvSpPr>
          <p:cNvPr id="256" name="Google Shape;256;p13"/>
          <p:cNvSpPr/>
          <p:nvPr/>
        </p:nvSpPr>
        <p:spPr>
          <a:xfrm>
            <a:off x="2996801" y="2641456"/>
            <a:ext cx="1720671" cy="369332"/>
          </a:xfrm>
          <a:prstGeom prst="rect">
            <a:avLst/>
          </a:prstGeom>
          <a:solidFill>
            <a:srgbClr val="31859B"/>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lt1"/>
                </a:solidFill>
                <a:latin typeface="Calibri"/>
                <a:ea typeface="Calibri"/>
                <a:cs typeface="Calibri"/>
                <a:sym typeface="Calibri"/>
              </a:rPr>
              <a:t>planification et conception pour une mobilité urbaine durable</a:t>
            </a:r>
            <a:endParaRPr b="1" sz="900">
              <a:solidFill>
                <a:schemeClr val="lt1"/>
              </a:solidFill>
              <a:latin typeface="Calibri"/>
              <a:ea typeface="Calibri"/>
              <a:cs typeface="Calibri"/>
              <a:sym typeface="Calibri"/>
            </a:endParaRPr>
          </a:p>
        </p:txBody>
      </p:sp>
      <p:sp>
        <p:nvSpPr>
          <p:cNvPr id="257" name="Google Shape;257;p13"/>
          <p:cNvSpPr/>
          <p:nvPr/>
        </p:nvSpPr>
        <p:spPr>
          <a:xfrm>
            <a:off x="525743" y="4094699"/>
            <a:ext cx="914004" cy="461665"/>
          </a:xfrm>
          <a:prstGeom prst="rect">
            <a:avLst/>
          </a:prstGeom>
          <a:solidFill>
            <a:srgbClr val="0070C0"/>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lt1"/>
                </a:solidFill>
                <a:latin typeface="Calibri"/>
                <a:ea typeface="Calibri"/>
                <a:cs typeface="Calibri"/>
                <a:sym typeface="Calibri"/>
              </a:rPr>
              <a:t>Bonnes pratiques de l'UE en matière de planification de la mobilité durable</a:t>
            </a:r>
            <a:endParaRPr b="1" sz="600">
              <a:solidFill>
                <a:schemeClr val="lt1"/>
              </a:solidFill>
              <a:latin typeface="Calibri"/>
              <a:ea typeface="Calibri"/>
              <a:cs typeface="Calibri"/>
              <a:sym typeface="Calibri"/>
            </a:endParaRPr>
          </a:p>
        </p:txBody>
      </p:sp>
      <p:sp>
        <p:nvSpPr>
          <p:cNvPr id="258" name="Google Shape;258;p1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4"/>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64" name="Google Shape;264;p1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265" name="Google Shape;265;p14"/>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sp>
        <p:nvSpPr>
          <p:cNvPr id="266" name="Google Shape;266;p1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5"/>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72" name="Google Shape;272;p15"/>
          <p:cNvSpPr txBox="1"/>
          <p:nvPr>
            <p:ph idx="1" type="body"/>
          </p:nvPr>
        </p:nvSpPr>
        <p:spPr>
          <a:xfrm>
            <a:off x="305795" y="851757"/>
            <a:ext cx="8678203"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population totale d'une ville existante est d'environ 38000 habitants. La longueur totale des pistes cyclables/voies séparées des voies de circulation est de 7,3 km. </a:t>
            </a:r>
            <a:endParaRPr b="0" i="0" sz="2400" u="none" cap="none" strike="noStrike">
              <a:solidFill>
                <a:schemeClr val="dk1"/>
              </a:solidFill>
              <a:latin typeface="Calibri"/>
              <a:ea typeface="Calibri"/>
              <a:cs typeface="Calibri"/>
              <a:sym typeface="Calibri"/>
            </a:endParaRPr>
          </a:p>
          <a:p>
            <a:pPr indent="0" lvl="0" marL="0" marR="0" rtl="0" algn="l">
              <a:spcBef>
                <a:spcPts val="180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400"/>
              <a:buFont typeface="Arial"/>
              <a:buNone/>
            </a:pPr>
            <a:r>
              <a:rPr b="1" i="1" lang="en-US" sz="2400" u="none" cap="none" strike="noStrike">
                <a:solidFill>
                  <a:schemeClr val="dk1"/>
                </a:solidFill>
                <a:latin typeface="Calibri"/>
                <a:ea typeface="Calibri"/>
                <a:cs typeface="Calibri"/>
                <a:sym typeface="Calibri"/>
              </a:rPr>
              <a:t>Données disponibles </a:t>
            </a:r>
            <a:r>
              <a:rPr b="0" i="1" lang="en-US" sz="24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La </a:t>
            </a:r>
            <a:r>
              <a:rPr b="1" i="0" lang="en-US" sz="2400" u="none" cap="none" strike="noStrike">
                <a:solidFill>
                  <a:schemeClr val="dk1"/>
                </a:solidFill>
                <a:latin typeface="Calibri"/>
                <a:ea typeface="Calibri"/>
                <a:cs typeface="Calibri"/>
                <a:sym typeface="Calibri"/>
              </a:rPr>
              <a:t>population totale </a:t>
            </a:r>
            <a:r>
              <a:rPr b="0" i="0" lang="en-US" sz="2400" u="none" cap="none" strike="noStrike">
                <a:solidFill>
                  <a:schemeClr val="dk1"/>
                </a:solidFill>
                <a:latin typeface="Calibri"/>
                <a:ea typeface="Calibri"/>
                <a:cs typeface="Calibri"/>
                <a:sym typeface="Calibri"/>
              </a:rPr>
              <a:t>et la</a:t>
            </a:r>
            <a:r>
              <a:rPr b="1" i="0" lang="en-US" sz="2400" u="none" cap="none" strike="noStrike">
                <a:solidFill>
                  <a:schemeClr val="dk1"/>
                </a:solidFill>
                <a:latin typeface="Calibri"/>
                <a:ea typeface="Calibri"/>
                <a:cs typeface="Calibri"/>
                <a:sym typeface="Calibri"/>
              </a:rPr>
              <a:t> longueur de la piste cyclable   </a:t>
            </a:r>
            <a:endParaRPr b="1" i="0" sz="2400" u="none" cap="none" strike="noStrike">
              <a:solidFill>
                <a:schemeClr val="dk1"/>
              </a:solidFill>
              <a:latin typeface="Calibri"/>
              <a:ea typeface="Calibri"/>
              <a:cs typeface="Calibri"/>
              <a:sym typeface="Calibri"/>
            </a:endParaRPr>
          </a:p>
        </p:txBody>
      </p:sp>
      <p:sp>
        <p:nvSpPr>
          <p:cNvPr id="273" name="Google Shape;273;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grpSp>
        <p:nvGrpSpPr>
          <p:cNvPr id="274" name="Google Shape;274;p15"/>
          <p:cNvGrpSpPr/>
          <p:nvPr/>
        </p:nvGrpSpPr>
        <p:grpSpPr>
          <a:xfrm>
            <a:off x="368318" y="4553469"/>
            <a:ext cx="8514080" cy="986842"/>
            <a:chOff x="457200" y="4911969"/>
            <a:chExt cx="8514080" cy="986842"/>
          </a:xfrm>
        </p:grpSpPr>
        <p:sp>
          <p:nvSpPr>
            <p:cNvPr id="275" name="Google Shape;275;p15"/>
            <p:cNvSpPr txBox="1"/>
            <p:nvPr/>
          </p:nvSpPr>
          <p:spPr>
            <a:xfrm>
              <a:off x="457200" y="4911969"/>
              <a:ext cx="8514080" cy="98684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longueur totale des pistes cyclables dans la ville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76" name="Google Shape;276;p15"/>
            <p:cNvPicPr preferRelativeResize="0"/>
            <p:nvPr/>
          </p:nvPicPr>
          <p:blipFill rotWithShape="1">
            <a:blip r:embed="rId3">
              <a:alphaModFix/>
            </a:blip>
            <a:srcRect b="0" l="0" r="0" t="0"/>
            <a:stretch/>
          </p:blipFill>
          <p:spPr>
            <a:xfrm>
              <a:off x="573888" y="5105102"/>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277" name="Google Shape;277;p1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pic>
        <p:nvPicPr>
          <p:cNvPr id="282" name="Google Shape;282;p16"/>
          <p:cNvPicPr preferRelativeResize="0"/>
          <p:nvPr/>
        </p:nvPicPr>
        <p:blipFill rotWithShape="1">
          <a:blip r:embed="rId3">
            <a:alphaModFix/>
          </a:blip>
          <a:srcRect b="0" l="0" r="0" t="0"/>
          <a:stretch/>
        </p:blipFill>
        <p:spPr>
          <a:xfrm>
            <a:off x="6308015" y="4091178"/>
            <a:ext cx="2643338" cy="1747344"/>
          </a:xfrm>
          <a:prstGeom prst="rect">
            <a:avLst/>
          </a:prstGeom>
          <a:noFill/>
          <a:ln>
            <a:noFill/>
          </a:ln>
        </p:spPr>
      </p:pic>
      <p:sp>
        <p:nvSpPr>
          <p:cNvPr id="283" name="Google Shape;283;p1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84" name="Google Shape;284;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a:solidFill>
                <a:srgbClr val="00B050"/>
              </a:solidFill>
            </a:endParaRPr>
          </a:p>
        </p:txBody>
      </p:sp>
      <p:sp>
        <p:nvSpPr>
          <p:cNvPr id="285" name="Google Shape;285;p16"/>
          <p:cNvSpPr/>
          <p:nvPr/>
        </p:nvSpPr>
        <p:spPr>
          <a:xfrm>
            <a:off x="7829511" y="900000"/>
            <a:ext cx="1150366"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286" name="Google Shape;286;p16"/>
          <p:cNvSpPr/>
          <p:nvPr/>
        </p:nvSpPr>
        <p:spPr>
          <a:xfrm>
            <a:off x="258144" y="1104014"/>
            <a:ext cx="7999634" cy="11079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Population totale : 38000 habitants</a:t>
            </a:r>
            <a:r>
              <a:rPr lang="en-US"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indent="-317500" lvl="0" marL="457200" marR="0" rtl="0" algn="l">
              <a:spcBef>
                <a:spcPts val="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200">
              <a:solidFill>
                <a:schemeClr val="dk1"/>
              </a:solidFill>
              <a:latin typeface="Calibri"/>
              <a:ea typeface="Calibri"/>
              <a:cs typeface="Calibri"/>
              <a:sym typeface="Calibri"/>
            </a:endParaRPr>
          </a:p>
        </p:txBody>
      </p:sp>
      <p:sp>
        <p:nvSpPr>
          <p:cNvPr id="287" name="Google Shape;287;p16"/>
          <p:cNvSpPr/>
          <p:nvPr/>
        </p:nvSpPr>
        <p:spPr>
          <a:xfrm>
            <a:off x="7868703" y="1888844"/>
            <a:ext cx="113461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288" name="Google Shape;288;p16"/>
          <p:cNvSpPr/>
          <p:nvPr/>
        </p:nvSpPr>
        <p:spPr>
          <a:xfrm>
            <a:off x="258144" y="2012847"/>
            <a:ext cx="7740375"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Longueur totale des pistes cyclables (</a:t>
            </a:r>
            <a:r>
              <a:rPr lang="en-US" sz="2200">
                <a:solidFill>
                  <a:schemeClr val="dk1"/>
                </a:solidFill>
                <a:latin typeface="Calibri"/>
                <a:ea typeface="Calibri"/>
                <a:cs typeface="Calibri"/>
                <a:sym typeface="Calibri"/>
              </a:rPr>
              <a:t>selon les exigences minimales)</a:t>
            </a:r>
            <a:r>
              <a:rPr b="1" lang="en-US" sz="2200">
                <a:solidFill>
                  <a:schemeClr val="dk1"/>
                </a:solidFill>
                <a:latin typeface="Calibri"/>
                <a:ea typeface="Calibri"/>
                <a:cs typeface="Calibri"/>
                <a:sym typeface="Calibri"/>
              </a:rPr>
              <a:t> : 7300 m </a:t>
            </a:r>
            <a:endParaRPr b="1" sz="2200">
              <a:solidFill>
                <a:schemeClr val="dk1"/>
              </a:solidFill>
              <a:latin typeface="Calibri"/>
              <a:ea typeface="Calibri"/>
              <a:cs typeface="Calibri"/>
              <a:sym typeface="Calibri"/>
            </a:endParaRPr>
          </a:p>
        </p:txBody>
      </p:sp>
      <p:sp>
        <p:nvSpPr>
          <p:cNvPr id="289" name="Google Shape;289;p16"/>
          <p:cNvSpPr/>
          <p:nvPr/>
        </p:nvSpPr>
        <p:spPr>
          <a:xfrm>
            <a:off x="7854463" y="2923645"/>
            <a:ext cx="112541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290" name="Google Shape;290;p16"/>
          <p:cNvSpPr/>
          <p:nvPr/>
        </p:nvSpPr>
        <p:spPr>
          <a:xfrm>
            <a:off x="258144" y="2962820"/>
            <a:ext cx="7740375"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Calculer la longueur totale des pistes cyclables par habitant</a:t>
            </a:r>
            <a:endParaRPr b="1" sz="2200">
              <a:solidFill>
                <a:schemeClr val="dk1"/>
              </a:solidFill>
              <a:latin typeface="Calibri"/>
              <a:ea typeface="Calibri"/>
              <a:cs typeface="Calibri"/>
              <a:sym typeface="Calibri"/>
            </a:endParaRPr>
          </a:p>
        </p:txBody>
      </p:sp>
      <p:grpSp>
        <p:nvGrpSpPr>
          <p:cNvPr id="291" name="Google Shape;291;p16"/>
          <p:cNvGrpSpPr/>
          <p:nvPr/>
        </p:nvGrpSpPr>
        <p:grpSpPr>
          <a:xfrm>
            <a:off x="520551" y="4072808"/>
            <a:ext cx="5118326" cy="707886"/>
            <a:chOff x="1057193" y="4836000"/>
            <a:chExt cx="5118326" cy="707886"/>
          </a:xfrm>
        </p:grpSpPr>
        <p:sp>
          <p:nvSpPr>
            <p:cNvPr id="292" name="Google Shape;292;p16"/>
            <p:cNvSpPr/>
            <p:nvPr/>
          </p:nvSpPr>
          <p:spPr>
            <a:xfrm>
              <a:off x="4041764" y="4836000"/>
              <a:ext cx="213375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Nombre total d'habitants</a:t>
              </a:r>
              <a:endParaRPr b="1" i="1" sz="2000">
                <a:solidFill>
                  <a:schemeClr val="dk1"/>
                </a:solidFill>
                <a:latin typeface="Calibri"/>
                <a:ea typeface="Calibri"/>
                <a:cs typeface="Calibri"/>
                <a:sym typeface="Calibri"/>
              </a:endParaRPr>
            </a:p>
          </p:txBody>
        </p:sp>
        <p:sp>
          <p:nvSpPr>
            <p:cNvPr id="293" name="Google Shape;293;p16"/>
            <p:cNvSpPr/>
            <p:nvPr/>
          </p:nvSpPr>
          <p:spPr>
            <a:xfrm>
              <a:off x="1057193" y="4877535"/>
              <a:ext cx="2424668" cy="666351"/>
            </a:xfrm>
            <a:prstGeom prst="roundRect">
              <a:avLst>
                <a:gd fmla="val 16667" name="adj"/>
              </a:avLst>
            </a:prstGeom>
            <a:solidFill>
              <a:srgbClr val="CCC0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Calibri"/>
                  <a:ea typeface="Calibri"/>
                  <a:cs typeface="Calibri"/>
                  <a:sym typeface="Calibri"/>
                </a:rPr>
                <a:t>Longueur totale des pistes cyclables </a:t>
              </a:r>
              <a:endParaRPr b="1" sz="2000">
                <a:solidFill>
                  <a:schemeClr val="lt1"/>
                </a:solidFill>
                <a:latin typeface="Calibri"/>
                <a:ea typeface="Calibri"/>
                <a:cs typeface="Calibri"/>
                <a:sym typeface="Calibri"/>
              </a:endParaRPr>
            </a:p>
          </p:txBody>
        </p:sp>
      </p:grpSp>
      <p:sp>
        <p:nvSpPr>
          <p:cNvPr id="294" name="Google Shape;294;p16"/>
          <p:cNvSpPr txBox="1"/>
          <p:nvPr/>
        </p:nvSpPr>
        <p:spPr>
          <a:xfrm>
            <a:off x="1127047" y="4964850"/>
            <a:ext cx="1045479"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7300 </a:t>
            </a:r>
            <a:r>
              <a:rPr lang="en-US" sz="2200">
                <a:solidFill>
                  <a:schemeClr val="dk1"/>
                </a:solidFill>
                <a:latin typeface="Calibri"/>
                <a:ea typeface="Calibri"/>
                <a:cs typeface="Calibri"/>
                <a:sym typeface="Calibri"/>
              </a:rPr>
              <a:t>m</a:t>
            </a:r>
            <a:endParaRPr baseline="30000" sz="2200" u="sng">
              <a:solidFill>
                <a:schemeClr val="dk1"/>
              </a:solidFill>
              <a:latin typeface="Calibri"/>
              <a:ea typeface="Calibri"/>
              <a:cs typeface="Calibri"/>
              <a:sym typeface="Calibri"/>
            </a:endParaRPr>
          </a:p>
        </p:txBody>
      </p:sp>
      <p:sp>
        <p:nvSpPr>
          <p:cNvPr id="295" name="Google Shape;295;p16"/>
          <p:cNvSpPr txBox="1"/>
          <p:nvPr/>
        </p:nvSpPr>
        <p:spPr>
          <a:xfrm>
            <a:off x="3548692" y="4973420"/>
            <a:ext cx="2307363"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38000 </a:t>
            </a:r>
            <a:r>
              <a:rPr lang="en-US" sz="2200">
                <a:solidFill>
                  <a:schemeClr val="dk1"/>
                </a:solidFill>
                <a:latin typeface="Calibri"/>
                <a:ea typeface="Calibri"/>
                <a:cs typeface="Calibri"/>
                <a:sym typeface="Calibri"/>
              </a:rPr>
              <a:t>habitants </a:t>
            </a:r>
            <a:endParaRPr baseline="30000" sz="2200" u="sng">
              <a:solidFill>
                <a:schemeClr val="dk1"/>
              </a:solidFill>
              <a:latin typeface="Calibri"/>
              <a:ea typeface="Calibri"/>
              <a:cs typeface="Calibri"/>
              <a:sym typeface="Calibri"/>
            </a:endParaRPr>
          </a:p>
        </p:txBody>
      </p:sp>
      <p:sp>
        <p:nvSpPr>
          <p:cNvPr id="296" name="Google Shape;296;p16"/>
          <p:cNvSpPr/>
          <p:nvPr/>
        </p:nvSpPr>
        <p:spPr>
          <a:xfrm>
            <a:off x="6308015" y="4900478"/>
            <a:ext cx="2594493"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rgbClr val="FF0000"/>
                </a:solidFill>
                <a:latin typeface="Calibri"/>
                <a:ea typeface="Calibri"/>
                <a:cs typeface="Calibri"/>
                <a:sym typeface="Calibri"/>
              </a:rPr>
              <a:t>0,19 </a:t>
            </a:r>
            <a:r>
              <a:rPr b="1" lang="en-US" sz="2400" u="sng">
                <a:solidFill>
                  <a:srgbClr val="FF0000"/>
                </a:solidFill>
                <a:latin typeface="Calibri"/>
                <a:ea typeface="Calibri"/>
                <a:cs typeface="Calibri"/>
                <a:sym typeface="Calibri"/>
              </a:rPr>
              <a:t>m/habitant</a:t>
            </a:r>
            <a:endParaRPr b="1" baseline="30000" sz="2400" u="sng">
              <a:solidFill>
                <a:srgbClr val="FF0000"/>
              </a:solidFill>
              <a:latin typeface="Calibri"/>
              <a:ea typeface="Calibri"/>
              <a:cs typeface="Calibri"/>
              <a:sym typeface="Calibri"/>
            </a:endParaRPr>
          </a:p>
        </p:txBody>
      </p:sp>
      <p:sp>
        <p:nvSpPr>
          <p:cNvPr id="297" name="Google Shape;297;p16"/>
          <p:cNvSpPr/>
          <p:nvPr/>
        </p:nvSpPr>
        <p:spPr>
          <a:xfrm>
            <a:off x="5769809" y="5013443"/>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16"/>
          <p:cNvSpPr/>
          <p:nvPr/>
        </p:nvSpPr>
        <p:spPr>
          <a:xfrm>
            <a:off x="2796321" y="4984862"/>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 name="Google Shape;299;p1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7"/>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305" name="Google Shape;305;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a:solidFill>
                <a:srgbClr val="00B050"/>
              </a:solidFill>
            </a:endParaRPr>
          </a:p>
        </p:txBody>
      </p:sp>
      <p:sp>
        <p:nvSpPr>
          <p:cNvPr id="306" name="Google Shape;306;p17"/>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07" name="Google Shape;307;p1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13" name="Google Shape;313;p18"/>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a:solidFill>
                <a:srgbClr val="00B050"/>
              </a:solidFill>
            </a:endParaRPr>
          </a:p>
        </p:txBody>
      </p:sp>
      <p:grpSp>
        <p:nvGrpSpPr>
          <p:cNvPr id="314" name="Google Shape;314;p18"/>
          <p:cNvGrpSpPr/>
          <p:nvPr/>
        </p:nvGrpSpPr>
        <p:grpSpPr>
          <a:xfrm>
            <a:off x="357358" y="4865923"/>
            <a:ext cx="8514080" cy="986842"/>
            <a:chOff x="457200" y="4911969"/>
            <a:chExt cx="8514080" cy="986842"/>
          </a:xfrm>
        </p:grpSpPr>
        <p:sp>
          <p:nvSpPr>
            <p:cNvPr id="315" name="Google Shape;315;p18"/>
            <p:cNvSpPr txBox="1"/>
            <p:nvPr/>
          </p:nvSpPr>
          <p:spPr>
            <a:xfrm>
              <a:off x="457200" y="4911969"/>
              <a:ext cx="8514080" cy="98684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longueur totale des pistes cyclables dans la ville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16" name="Google Shape;316;p18"/>
            <p:cNvPicPr preferRelativeResize="0"/>
            <p:nvPr/>
          </p:nvPicPr>
          <p:blipFill rotWithShape="1">
            <a:blip r:embed="rId3">
              <a:alphaModFix/>
            </a:blip>
            <a:srcRect b="0" l="0" r="0" t="0"/>
            <a:stretch/>
          </p:blipFill>
          <p:spPr>
            <a:xfrm>
              <a:off x="573888" y="5105102"/>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317" name="Google Shape;317;p18"/>
          <p:cNvSpPr txBox="1"/>
          <p:nvPr/>
        </p:nvSpPr>
        <p:spPr>
          <a:xfrm>
            <a:off x="314959" y="958293"/>
            <a:ext cx="8712083" cy="163416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Sélectionnez une municipalité dans votre pays et identifiez les limites de la ville à l'aide d'un logiciel de cartographie. Effectuez un zoom avant pour identifier les pistes cyclables et les voies qui sont séparées des voies de circulation et estimer la longueur totale. À partir de données statistiques, estimer la population totale de la ville spécifique.</a:t>
            </a:r>
            <a:endParaRPr/>
          </a:p>
        </p:txBody>
      </p:sp>
      <p:grpSp>
        <p:nvGrpSpPr>
          <p:cNvPr id="318" name="Google Shape;318;p18"/>
          <p:cNvGrpSpPr/>
          <p:nvPr/>
        </p:nvGrpSpPr>
        <p:grpSpPr>
          <a:xfrm>
            <a:off x="3115425" y="2696071"/>
            <a:ext cx="2980575" cy="1946267"/>
            <a:chOff x="834778" y="2785587"/>
            <a:chExt cx="2983487" cy="2155876"/>
          </a:xfrm>
        </p:grpSpPr>
        <p:pic>
          <p:nvPicPr>
            <p:cNvPr id="319" name="Google Shape;319;p18"/>
            <p:cNvPicPr preferRelativeResize="0"/>
            <p:nvPr/>
          </p:nvPicPr>
          <p:blipFill rotWithShape="1">
            <a:blip r:embed="rId4">
              <a:alphaModFix/>
            </a:blip>
            <a:srcRect b="0" l="0" r="0" t="0"/>
            <a:stretch/>
          </p:blipFill>
          <p:spPr>
            <a:xfrm>
              <a:off x="834778" y="2785587"/>
              <a:ext cx="2983487" cy="2155876"/>
            </a:xfrm>
            <a:prstGeom prst="rect">
              <a:avLst/>
            </a:prstGeom>
            <a:noFill/>
            <a:ln>
              <a:noFill/>
            </a:ln>
          </p:spPr>
        </p:pic>
        <p:pic>
          <p:nvPicPr>
            <p:cNvPr id="320" name="Google Shape;320;p18"/>
            <p:cNvPicPr preferRelativeResize="0"/>
            <p:nvPr/>
          </p:nvPicPr>
          <p:blipFill rotWithShape="1">
            <a:blip r:embed="rId5">
              <a:alphaModFix/>
            </a:blip>
            <a:srcRect b="11130" l="79605" r="9166" t="81852"/>
            <a:stretch/>
          </p:blipFill>
          <p:spPr>
            <a:xfrm>
              <a:off x="2237559" y="4662595"/>
              <a:ext cx="744544" cy="261754"/>
            </a:xfrm>
            <a:prstGeom prst="rect">
              <a:avLst/>
            </a:prstGeom>
            <a:noFill/>
            <a:ln>
              <a:noFill/>
            </a:ln>
          </p:spPr>
        </p:pic>
      </p:grpSp>
      <p:sp>
        <p:nvSpPr>
          <p:cNvPr id="321" name="Google Shape;321;p1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graphicFrame>
        <p:nvGraphicFramePr>
          <p:cNvPr id="83" name="Google Shape;83;p2"/>
          <p:cNvGraphicFramePr/>
          <p:nvPr/>
        </p:nvGraphicFramePr>
        <p:xfrm>
          <a:off x="487326" y="1504863"/>
          <a:ext cx="3000000" cy="3000000"/>
        </p:xfrm>
        <a:graphic>
          <a:graphicData uri="http://schemas.openxmlformats.org/drawingml/2006/table">
            <a:tbl>
              <a:tblPr bandRow="1" firstRow="1">
                <a:noFill/>
                <a:tableStyleId>{BA098D23-B0AE-42C2-BF9C-6F0542A6B5CD}</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F.2.4 - RÉSEAU CYCLABLE</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F. Transports et mobilité</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F.2. Mobilité verte</a:t>
                      </a:r>
                      <a:endParaRPr sz="1800" u="none" cap="none" strike="noStrike"/>
                    </a:p>
                  </a:txBody>
                  <a:tcPr marT="45725" marB="45725" marR="91450" marL="91450" anchor="ctr"/>
                </a:tc>
              </a:tr>
            </a:tbl>
          </a:graphicData>
        </a:graphic>
      </p:graphicFrame>
      <p:sp>
        <p:nvSpPr>
          <p:cNvPr id="84" name="Google Shape;84;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F.2.4 - RÉSEAU CYCLABLE</a:t>
            </a:r>
            <a:endParaRPr b="1" sz="2800">
              <a:solidFill>
                <a:srgbClr val="00B050"/>
              </a:solidFill>
            </a:endParaRPr>
          </a:p>
        </p:txBody>
      </p:sp>
      <p:sp>
        <p:nvSpPr>
          <p:cNvPr id="85" name="Google Shape;85;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86" name="Google Shape;86;p2"/>
          <p:cNvPicPr preferRelativeResize="0"/>
          <p:nvPr/>
        </p:nvPicPr>
        <p:blipFill rotWithShape="1">
          <a:blip r:embed="rId3">
            <a:alphaModFix/>
          </a:blip>
          <a:srcRect b="0" l="0" r="0" t="0"/>
          <a:stretch/>
        </p:blipFill>
        <p:spPr>
          <a:xfrm>
            <a:off x="1554979" y="3553689"/>
            <a:ext cx="4135741" cy="151546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87" name="Google Shape;87;p2"/>
          <p:cNvPicPr preferRelativeResize="0"/>
          <p:nvPr/>
        </p:nvPicPr>
        <p:blipFill rotWithShape="1">
          <a:blip r:embed="rId4">
            <a:alphaModFix/>
          </a:blip>
          <a:srcRect b="0" l="0" r="0" t="0"/>
          <a:stretch/>
        </p:blipFill>
        <p:spPr>
          <a:xfrm>
            <a:off x="5980439" y="3553689"/>
            <a:ext cx="1058814" cy="15154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8" name="Google Shape;88;p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sz="2800"/>
          </a:p>
        </p:txBody>
      </p:sp>
      <p:sp>
        <p:nvSpPr>
          <p:cNvPr id="94" name="Google Shape;94;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95" name="Google Shape;95;p3"/>
          <p:cNvSpPr txBox="1"/>
          <p:nvPr/>
        </p:nvSpPr>
        <p:spPr>
          <a:xfrm>
            <a:off x="457200" y="754966"/>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96" name="Google Shape;96;p3"/>
          <p:cNvSpPr/>
          <p:nvPr/>
        </p:nvSpPr>
        <p:spPr>
          <a:xfrm>
            <a:off x="267297" y="1191994"/>
            <a:ext cx="856251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L'objectif de la politique de mobilité verte est de « réduire l'impact environnemental de la mobilité en termes d'émissions de gaz à effet de serre (GES), de pollution atmosphérique et de bruit ».</a:t>
            </a:r>
            <a:endParaRPr sz="1800">
              <a:solidFill>
                <a:schemeClr val="dk1"/>
              </a:solidFill>
              <a:latin typeface="Calibri"/>
              <a:ea typeface="Calibri"/>
              <a:cs typeface="Calibri"/>
              <a:sym typeface="Calibri"/>
            </a:endParaRPr>
          </a:p>
        </p:txBody>
      </p:sp>
      <p:grpSp>
        <p:nvGrpSpPr>
          <p:cNvPr id="97" name="Google Shape;97;p3"/>
          <p:cNvGrpSpPr/>
          <p:nvPr/>
        </p:nvGrpSpPr>
        <p:grpSpPr>
          <a:xfrm>
            <a:off x="6837201" y="2139160"/>
            <a:ext cx="1896491" cy="571500"/>
            <a:chOff x="6837472" y="2834206"/>
            <a:chExt cx="1896491" cy="571500"/>
          </a:xfrm>
        </p:grpSpPr>
        <p:pic>
          <p:nvPicPr>
            <p:cNvPr id="98" name="Google Shape;98;p3"/>
            <p:cNvPicPr preferRelativeResize="0"/>
            <p:nvPr/>
          </p:nvPicPr>
          <p:blipFill rotWithShape="1">
            <a:blip r:embed="rId3">
              <a:alphaModFix/>
            </a:blip>
            <a:srcRect b="0" l="0" r="0" t="0"/>
            <a:stretch/>
          </p:blipFill>
          <p:spPr>
            <a:xfrm>
              <a:off x="6837472" y="2834206"/>
              <a:ext cx="571500" cy="571500"/>
            </a:xfrm>
            <a:prstGeom prst="rect">
              <a:avLst/>
            </a:prstGeom>
            <a:noFill/>
            <a:ln>
              <a:noFill/>
            </a:ln>
          </p:spPr>
        </p:pic>
        <p:pic>
          <p:nvPicPr>
            <p:cNvPr id="99" name="Google Shape;99;p3"/>
            <p:cNvPicPr preferRelativeResize="0"/>
            <p:nvPr/>
          </p:nvPicPr>
          <p:blipFill rotWithShape="1">
            <a:blip r:embed="rId4">
              <a:alphaModFix/>
            </a:blip>
            <a:srcRect b="0" l="0" r="0" t="0"/>
            <a:stretch/>
          </p:blipFill>
          <p:spPr>
            <a:xfrm>
              <a:off x="7508845" y="2834206"/>
              <a:ext cx="571500" cy="571500"/>
            </a:xfrm>
            <a:prstGeom prst="rect">
              <a:avLst/>
            </a:prstGeom>
            <a:noFill/>
            <a:ln>
              <a:noFill/>
            </a:ln>
          </p:spPr>
        </p:pic>
        <p:pic>
          <p:nvPicPr>
            <p:cNvPr id="100" name="Google Shape;100;p3"/>
            <p:cNvPicPr preferRelativeResize="0"/>
            <p:nvPr/>
          </p:nvPicPr>
          <p:blipFill rotWithShape="1">
            <a:blip r:embed="rId5">
              <a:alphaModFix/>
            </a:blip>
            <a:srcRect b="0" l="0" r="0" t="0"/>
            <a:stretch/>
          </p:blipFill>
          <p:spPr>
            <a:xfrm>
              <a:off x="8162463" y="2834206"/>
              <a:ext cx="571500" cy="571500"/>
            </a:xfrm>
            <a:prstGeom prst="rect">
              <a:avLst/>
            </a:prstGeom>
            <a:noFill/>
            <a:ln>
              <a:noFill/>
            </a:ln>
          </p:spPr>
        </p:pic>
      </p:grpSp>
      <p:sp>
        <p:nvSpPr>
          <p:cNvPr id="101" name="Google Shape;101;p3"/>
          <p:cNvSpPr/>
          <p:nvPr/>
        </p:nvSpPr>
        <p:spPr>
          <a:xfrm>
            <a:off x="290743" y="2010138"/>
            <a:ext cx="649956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L'objectif Mobilité verte propose trois sous-objectifs pour chacune des trois dimensions clés : l'atténuation du changement climatique, la pollution atmosphérique et la pollution sonore.</a:t>
            </a:r>
            <a:endParaRPr b="0" i="0" sz="1800">
              <a:solidFill>
                <a:schemeClr val="dk1"/>
              </a:solidFill>
              <a:latin typeface="Calibri"/>
              <a:ea typeface="Calibri"/>
              <a:cs typeface="Calibri"/>
              <a:sym typeface="Calibri"/>
            </a:endParaRPr>
          </a:p>
        </p:txBody>
      </p:sp>
      <p:sp>
        <p:nvSpPr>
          <p:cNvPr id="102" name="Google Shape;102;p3"/>
          <p:cNvSpPr/>
          <p:nvPr/>
        </p:nvSpPr>
        <p:spPr>
          <a:xfrm>
            <a:off x="273754" y="2898299"/>
            <a:ext cx="8692445"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Selon le Rapport mondial d'ONU Environnement sur la marche et le cyclisme (2016), jusqu'à 60 % des voyages en ville sont effectués à vélo dans les villes chinoises, tandis que dans les villes africaines, la part est plus proche de 5 %. </a:t>
            </a:r>
            <a:endParaRPr sz="11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 passage d'une voiture à une bicyclette permet d'économiser 150 g de CO</a:t>
            </a:r>
            <a:r>
              <a:rPr baseline="-25000" lang="en-US" sz="1800">
                <a:solidFill>
                  <a:schemeClr val="dk1"/>
                </a:solidFill>
                <a:latin typeface="Calibri"/>
                <a:ea typeface="Calibri"/>
                <a:cs typeface="Calibri"/>
                <a:sym typeface="Calibri"/>
              </a:rPr>
              <a:t>2</a:t>
            </a:r>
            <a:r>
              <a:rPr lang="en-US" sz="1800">
                <a:solidFill>
                  <a:schemeClr val="dk1"/>
                </a:solidFill>
                <a:latin typeface="Calibri"/>
                <a:ea typeface="Calibri"/>
                <a:cs typeface="Calibri"/>
                <a:sym typeface="Calibri"/>
              </a:rPr>
              <a:t> par kilomètre. Chaque 7 km à vélo permettra d'économiser 1 kilogramme de CO</a:t>
            </a:r>
            <a:r>
              <a:rPr baseline="-25000" lang="en-US" sz="1800">
                <a:solidFill>
                  <a:schemeClr val="dk1"/>
                </a:solidFill>
                <a:latin typeface="Calibri"/>
                <a:ea typeface="Calibri"/>
                <a:cs typeface="Calibri"/>
                <a:sym typeface="Calibri"/>
              </a:rPr>
              <a:t>2</a:t>
            </a:r>
            <a:r>
              <a:rPr lang="en-US" sz="1800">
                <a:solidFill>
                  <a:schemeClr val="dk1"/>
                </a:solidFill>
                <a:latin typeface="Calibri"/>
                <a:ea typeface="Calibri"/>
                <a:cs typeface="Calibri"/>
                <a:sym typeface="Calibri"/>
              </a:rPr>
              <a:t> par rapport à la même distance parcourue en voiture. En cinq ans, les Néerlandais ont évité 1,41 million de tonnes de CO</a:t>
            </a:r>
            <a:r>
              <a:rPr baseline="-25000" lang="en-US" sz="1800">
                <a:solidFill>
                  <a:schemeClr val="dk1"/>
                </a:solidFill>
                <a:latin typeface="Calibri"/>
                <a:ea typeface="Calibri"/>
                <a:cs typeface="Calibri"/>
                <a:sym typeface="Calibri"/>
              </a:rPr>
              <a:t>2</a:t>
            </a:r>
            <a:r>
              <a:rPr lang="en-US" sz="1800">
                <a:solidFill>
                  <a:schemeClr val="dk1"/>
                </a:solidFill>
                <a:latin typeface="Calibri"/>
                <a:ea typeface="Calibri"/>
                <a:cs typeface="Calibri"/>
                <a:sym typeface="Calibri"/>
              </a:rPr>
              <a:t> chaque année grâce au cyclisme, économisant l'équivalent de 54,4 millions d'arbres plantés chaque année.</a:t>
            </a:r>
            <a:endParaRPr sz="12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En Europe, pour les courts trajets de moins de 5 km, la part du cyclisme varie de 12% (Finlande) à 39% (Pays-Bas). La longueur moyenne du trajet à vélo est d'environ 3 km dans la plupart des pays européens.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 name="Google Shape;103;p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4"/>
          <p:cNvSpPr txBox="1"/>
          <p:nvPr>
            <p:ph type="title"/>
          </p:nvPr>
        </p:nvSpPr>
        <p:spPr>
          <a:xfrm>
            <a:off x="0" y="-10633"/>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sz="2800"/>
          </a:p>
        </p:txBody>
      </p:sp>
      <p:sp>
        <p:nvSpPr>
          <p:cNvPr id="109" name="Google Shape;109;p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10" name="Google Shape;110;p4"/>
          <p:cNvSpPr txBox="1"/>
          <p:nvPr/>
        </p:nvSpPr>
        <p:spPr>
          <a:xfrm>
            <a:off x="457200" y="1036320"/>
            <a:ext cx="8229600" cy="607129"/>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Clr>
                <a:schemeClr val="dk1"/>
              </a:buClr>
              <a:buSzPts val="1320"/>
              <a:buFont typeface="Arial"/>
              <a:buNone/>
            </a:pPr>
            <a:r>
              <a:rPr b="1" lang="en-US" sz="2120" u="sng">
                <a:solidFill>
                  <a:schemeClr val="dk1"/>
                </a:solidFill>
                <a:latin typeface="Calibri"/>
                <a:ea typeface="Calibri"/>
                <a:cs typeface="Calibri"/>
                <a:sym typeface="Calibri"/>
              </a:rPr>
              <a:t>CONTEXTE</a:t>
            </a:r>
            <a:endParaRPr sz="1570"/>
          </a:p>
          <a:p>
            <a:pPr indent="0" lvl="0" marL="0" marR="0" rtl="0" algn="ctr">
              <a:lnSpc>
                <a:spcPct val="80000"/>
              </a:lnSpc>
              <a:spcBef>
                <a:spcPts val="480"/>
              </a:spcBef>
              <a:spcAft>
                <a:spcPts val="0"/>
              </a:spcAft>
              <a:buClr>
                <a:schemeClr val="dk1"/>
              </a:buClr>
              <a:buSzPts val="1320"/>
              <a:buFont typeface="Arial"/>
              <a:buNone/>
            </a:pPr>
            <a:r>
              <a:t/>
            </a:r>
            <a:endParaRPr b="1" i="1" sz="2120">
              <a:solidFill>
                <a:schemeClr val="dk1"/>
              </a:solidFill>
              <a:latin typeface="Calibri"/>
              <a:ea typeface="Calibri"/>
              <a:cs typeface="Calibri"/>
              <a:sym typeface="Calibri"/>
            </a:endParaRPr>
          </a:p>
          <a:p>
            <a:pPr indent="0" lvl="0" marL="0" marR="0" rtl="0" algn="l">
              <a:lnSpc>
                <a:spcPct val="80000"/>
              </a:lnSpc>
              <a:spcBef>
                <a:spcPts val="200"/>
              </a:spcBef>
              <a:spcAft>
                <a:spcPts val="0"/>
              </a:spcAft>
              <a:buClr>
                <a:schemeClr val="dk1"/>
              </a:buClr>
              <a:buSzPts val="550"/>
              <a:buFont typeface="Arial"/>
              <a:buNone/>
            </a:pPr>
            <a:r>
              <a:t/>
            </a:r>
            <a:endParaRPr sz="1350">
              <a:solidFill>
                <a:schemeClr val="dk1"/>
              </a:solidFill>
              <a:latin typeface="Calibri"/>
              <a:ea typeface="Calibri"/>
              <a:cs typeface="Calibri"/>
              <a:sym typeface="Calibri"/>
            </a:endParaRPr>
          </a:p>
        </p:txBody>
      </p:sp>
      <p:pic>
        <p:nvPicPr>
          <p:cNvPr id="111" name="Google Shape;111;p4"/>
          <p:cNvPicPr preferRelativeResize="0"/>
          <p:nvPr/>
        </p:nvPicPr>
        <p:blipFill rotWithShape="1">
          <a:blip r:embed="rId3">
            <a:alphaModFix/>
          </a:blip>
          <a:srcRect b="1" l="0" r="0" t="832"/>
          <a:stretch/>
        </p:blipFill>
        <p:spPr>
          <a:xfrm>
            <a:off x="1789313" y="1242873"/>
            <a:ext cx="6648450" cy="4659914"/>
          </a:xfrm>
          <a:prstGeom prst="rect">
            <a:avLst/>
          </a:prstGeom>
          <a:noFill/>
          <a:ln>
            <a:noFill/>
          </a:ln>
        </p:spPr>
      </p:pic>
      <p:sp>
        <p:nvSpPr>
          <p:cNvPr id="112" name="Google Shape;112;p4"/>
          <p:cNvSpPr/>
          <p:nvPr/>
        </p:nvSpPr>
        <p:spPr>
          <a:xfrm>
            <a:off x="359545" y="1480670"/>
            <a:ext cx="617441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Aperçu de l'état des stratégies nationales de l'UE en matière de cyclisme</a:t>
            </a:r>
            <a:endParaRPr sz="2000">
              <a:solidFill>
                <a:schemeClr val="dk1"/>
              </a:solidFill>
              <a:latin typeface="Calibri"/>
              <a:ea typeface="Calibri"/>
              <a:cs typeface="Calibri"/>
              <a:sym typeface="Calibri"/>
            </a:endParaRPr>
          </a:p>
        </p:txBody>
      </p:sp>
      <p:sp>
        <p:nvSpPr>
          <p:cNvPr id="113" name="Google Shape;113;p4"/>
          <p:cNvSpPr txBox="1"/>
          <p:nvPr/>
        </p:nvSpPr>
        <p:spPr>
          <a:xfrm>
            <a:off x="2200789" y="3008117"/>
            <a:ext cx="1469511" cy="2895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Stratégie nationale de cyclisme en place</a:t>
            </a:r>
            <a:endParaRPr b="1" sz="900">
              <a:solidFill>
                <a:srgbClr val="7F7F7F"/>
              </a:solidFill>
              <a:latin typeface="Arial"/>
              <a:ea typeface="Arial"/>
              <a:cs typeface="Arial"/>
              <a:sym typeface="Arial"/>
            </a:endParaRPr>
          </a:p>
        </p:txBody>
      </p:sp>
      <p:sp>
        <p:nvSpPr>
          <p:cNvPr id="114" name="Google Shape;114;p4"/>
          <p:cNvSpPr txBox="1"/>
          <p:nvPr/>
        </p:nvSpPr>
        <p:spPr>
          <a:xfrm>
            <a:off x="2156339" y="3312917"/>
            <a:ext cx="1482211" cy="42800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Pas de stratégie nationale cycliste explicite, mais un document similaire en place</a:t>
            </a:r>
            <a:endParaRPr b="1" sz="900">
              <a:solidFill>
                <a:srgbClr val="7F7F7F"/>
              </a:solidFill>
              <a:latin typeface="Arial"/>
              <a:ea typeface="Arial"/>
              <a:cs typeface="Arial"/>
              <a:sym typeface="Arial"/>
            </a:endParaRPr>
          </a:p>
        </p:txBody>
      </p:sp>
      <p:sp>
        <p:nvSpPr>
          <p:cNvPr id="115" name="Google Shape;115;p4"/>
          <p:cNvSpPr txBox="1"/>
          <p:nvPr/>
        </p:nvSpPr>
        <p:spPr>
          <a:xfrm>
            <a:off x="2181739" y="3776467"/>
            <a:ext cx="1615561" cy="2895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Stratégie nationale de cyclisme expirée/nécessite une mise à jour</a:t>
            </a:r>
            <a:endParaRPr b="1" sz="900">
              <a:solidFill>
                <a:srgbClr val="7F7F7F"/>
              </a:solidFill>
              <a:latin typeface="Arial"/>
              <a:ea typeface="Arial"/>
              <a:cs typeface="Arial"/>
              <a:sym typeface="Arial"/>
            </a:endParaRPr>
          </a:p>
        </p:txBody>
      </p:sp>
      <p:sp>
        <p:nvSpPr>
          <p:cNvPr id="116" name="Google Shape;116;p4"/>
          <p:cNvSpPr txBox="1"/>
          <p:nvPr/>
        </p:nvSpPr>
        <p:spPr>
          <a:xfrm>
            <a:off x="2207139" y="4089400"/>
            <a:ext cx="1691761" cy="2895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1</a:t>
            </a:r>
            <a:r>
              <a:rPr baseline="30000" lang="en-US" sz="900">
                <a:solidFill>
                  <a:schemeClr val="dk1"/>
                </a:solidFill>
                <a:latin typeface="Calibri"/>
                <a:ea typeface="Calibri"/>
                <a:cs typeface="Calibri"/>
                <a:sym typeface="Calibri"/>
              </a:rPr>
              <a:t>ère</a:t>
            </a:r>
            <a:r>
              <a:rPr lang="en-US" sz="900">
                <a:solidFill>
                  <a:schemeClr val="dk1"/>
                </a:solidFill>
                <a:latin typeface="Calibri"/>
                <a:ea typeface="Calibri"/>
                <a:cs typeface="Calibri"/>
                <a:sym typeface="Calibri"/>
              </a:rPr>
              <a:t> Stratégie nationale de cyclisme en cours de développement</a:t>
            </a:r>
            <a:endParaRPr b="1" sz="900">
              <a:solidFill>
                <a:srgbClr val="7F7F7F"/>
              </a:solidFill>
              <a:latin typeface="Arial"/>
              <a:ea typeface="Arial"/>
              <a:cs typeface="Arial"/>
              <a:sym typeface="Arial"/>
            </a:endParaRPr>
          </a:p>
        </p:txBody>
      </p:sp>
      <p:sp>
        <p:nvSpPr>
          <p:cNvPr id="117" name="Google Shape;117;p4"/>
          <p:cNvSpPr txBox="1"/>
          <p:nvPr/>
        </p:nvSpPr>
        <p:spPr>
          <a:xfrm>
            <a:off x="2194439" y="4400550"/>
            <a:ext cx="1787011"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Pas de Stratégie nationale de cyclisme</a:t>
            </a:r>
            <a:endParaRPr b="1" sz="900">
              <a:solidFill>
                <a:srgbClr val="7F7F7F"/>
              </a:solidFill>
              <a:latin typeface="Arial"/>
              <a:ea typeface="Arial"/>
              <a:cs typeface="Arial"/>
              <a:sym typeface="Arial"/>
            </a:endParaRPr>
          </a:p>
        </p:txBody>
      </p:sp>
      <p:sp>
        <p:nvSpPr>
          <p:cNvPr id="118" name="Google Shape;118;p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sz="2800"/>
          </a:p>
        </p:txBody>
      </p:sp>
      <p:sp>
        <p:nvSpPr>
          <p:cNvPr id="124" name="Google Shape;124;p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25" name="Google Shape;125;p5"/>
          <p:cNvSpPr txBox="1"/>
          <p:nvPr/>
        </p:nvSpPr>
        <p:spPr>
          <a:xfrm>
            <a:off x="457200" y="7315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126" name="Google Shape;126;p5"/>
          <p:cNvSpPr/>
          <p:nvPr/>
        </p:nvSpPr>
        <p:spPr>
          <a:xfrm>
            <a:off x="359545" y="1152424"/>
            <a:ext cx="8571804" cy="477053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Les transports non motorisés (marche et vélo) représentent une part importante de tous les déplacements urbains effectués dans la région Moyen-Orient et Afrique du Nord (MOAN).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a:p>
            <a:pPr indent="0" lvl="0" marL="627063" marR="0" rtl="0" algn="l">
              <a:spcBef>
                <a:spcPts val="0"/>
              </a:spcBef>
              <a:spcAft>
                <a:spcPts val="0"/>
              </a:spcAft>
              <a:buNone/>
            </a:pPr>
            <a:r>
              <a:rPr lang="en-US" sz="2000">
                <a:solidFill>
                  <a:schemeClr val="dk1"/>
                </a:solidFill>
                <a:latin typeface="Calibri"/>
                <a:ea typeface="Calibri"/>
                <a:cs typeface="Calibri"/>
                <a:sym typeface="Calibri"/>
              </a:rPr>
              <a:t>L'utilisation du vélo, en tant que mode de transport quotidien, dans les grandes villes tunisiennes est faible, 0,8% de la part modale à Sfax et moins de 1% à Tunis selon le rapport de la Banque mondiale </a:t>
            </a:r>
            <a:endParaRPr sz="2000">
              <a:solidFill>
                <a:schemeClr val="dk1"/>
              </a:solidFill>
              <a:latin typeface="Calibri"/>
              <a:ea typeface="Calibri"/>
              <a:cs typeface="Calibri"/>
              <a:sym typeface="Calibri"/>
            </a:endParaRPr>
          </a:p>
          <a:p>
            <a:pPr indent="0" lvl="0" marL="627063"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627063" marR="0" rtl="0" algn="l">
              <a:spcBef>
                <a:spcPts val="0"/>
              </a:spcBef>
              <a:spcAft>
                <a:spcPts val="0"/>
              </a:spcAft>
              <a:buNone/>
            </a:pPr>
            <a:r>
              <a:rPr lang="en-US" sz="1000">
                <a:solidFill>
                  <a:schemeClr val="dk1"/>
                </a:solidFill>
                <a:latin typeface="Calibri"/>
                <a:ea typeface="Calibri"/>
                <a:cs typeface="Calibri"/>
                <a:sym typeface="Calibri"/>
              </a:rPr>
              <a:t>(Source : https://houloul.org/en/2020/12/13/new-modes-of-transport-in-tunisia/)</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627063" marR="0" rtl="0" algn="l">
              <a:spcBef>
                <a:spcPts val="0"/>
              </a:spcBef>
              <a:spcAft>
                <a:spcPts val="0"/>
              </a:spcAft>
              <a:buNone/>
            </a:pPr>
            <a:r>
              <a:rPr lang="en-US" sz="2000">
                <a:solidFill>
                  <a:schemeClr val="dk1"/>
                </a:solidFill>
                <a:latin typeface="Calibri"/>
                <a:ea typeface="Calibri"/>
                <a:cs typeface="Calibri"/>
                <a:sym typeface="Calibri"/>
              </a:rPr>
              <a:t>La marche et le vélo au Caire ont été estimés à 32% en 2001. Les enquêtes actuelles montrent une part de 52% pour les modes de transport non motorisés à Shebin ElKom et de 31% à Fayoum. Les raisons de cette forte part peuvent être estimées à des distances relativement courtes parcourues vers les écoles, les universités et les usines, ainsi qu'aux coûts associés à la possession d'un véhicule</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pic>
        <p:nvPicPr>
          <p:cNvPr id="127" name="Google Shape;127;p5"/>
          <p:cNvPicPr preferRelativeResize="0"/>
          <p:nvPr/>
        </p:nvPicPr>
        <p:blipFill rotWithShape="1">
          <a:blip r:embed="rId3">
            <a:alphaModFix/>
          </a:blip>
          <a:srcRect b="0" l="0" r="0" t="0"/>
          <a:stretch/>
        </p:blipFill>
        <p:spPr>
          <a:xfrm>
            <a:off x="457200" y="3504653"/>
            <a:ext cx="540000" cy="540000"/>
          </a:xfrm>
          <a:prstGeom prst="rect">
            <a:avLst/>
          </a:prstGeom>
          <a:noFill/>
          <a:ln>
            <a:noFill/>
          </a:ln>
        </p:spPr>
      </p:pic>
      <p:pic>
        <p:nvPicPr>
          <p:cNvPr id="128" name="Google Shape;128;p5"/>
          <p:cNvPicPr preferRelativeResize="0"/>
          <p:nvPr/>
        </p:nvPicPr>
        <p:blipFill rotWithShape="1">
          <a:blip r:embed="rId4">
            <a:alphaModFix/>
          </a:blip>
          <a:srcRect b="0" l="0" r="0" t="0"/>
          <a:stretch/>
        </p:blipFill>
        <p:spPr>
          <a:xfrm>
            <a:off x="457200" y="2304051"/>
            <a:ext cx="540000" cy="540000"/>
          </a:xfrm>
          <a:prstGeom prst="rect">
            <a:avLst/>
          </a:prstGeom>
          <a:noFill/>
          <a:ln>
            <a:noFill/>
          </a:ln>
        </p:spPr>
      </p:pic>
      <p:sp>
        <p:nvSpPr>
          <p:cNvPr id="129" name="Google Shape;129;p5"/>
          <p:cNvSpPr/>
          <p:nvPr/>
        </p:nvSpPr>
        <p:spPr>
          <a:xfrm>
            <a:off x="985477" y="5693648"/>
            <a:ext cx="76896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https://info.undp.org/docs/pdc/Documents/EGY/00045900_Final%20Approuvé%20Projet%20Document%20Egypte%20Transport.pdf</a:t>
            </a:r>
            <a:endParaRPr/>
          </a:p>
        </p:txBody>
      </p:sp>
      <p:sp>
        <p:nvSpPr>
          <p:cNvPr id="130" name="Google Shape;130;p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6"/>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36" name="Google Shape;136;p6"/>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37" name="Google Shape;137;p6"/>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graphicFrame>
        <p:nvGraphicFramePr>
          <p:cNvPr id="138" name="Google Shape;138;p6"/>
          <p:cNvGraphicFramePr/>
          <p:nvPr/>
        </p:nvGraphicFramePr>
        <p:xfrm>
          <a:off x="457200" y="1970156"/>
          <a:ext cx="3000000" cy="3000000"/>
        </p:xfrm>
        <a:graphic>
          <a:graphicData uri="http://schemas.openxmlformats.org/drawingml/2006/table">
            <a:tbl>
              <a:tblPr bandRow="1" firstRow="1">
                <a:noFill/>
                <a:tableStyleId>{BA098D23-B0AE-42C2-BF9C-6F0542A6B5CD}</a:tableStyleId>
              </a:tblPr>
              <a:tblGrid>
                <a:gridCol w="3622425"/>
                <a:gridCol w="16750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Longueur totale des pistes cyclables divisée par la population totale de la ville</a:t>
                      </a:r>
                      <a:endParaRPr sz="18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m/habitant</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l">
                        <a:spcBef>
                          <a:spcPts val="0"/>
                        </a:spcBef>
                        <a:spcAft>
                          <a:spcPts val="0"/>
                        </a:spcAft>
                        <a:buNone/>
                      </a:pPr>
                      <a:r>
                        <a:rPr lang="en-US" sz="1800">
                          <a:solidFill>
                            <a:schemeClr val="dk1"/>
                          </a:solidFill>
                        </a:rPr>
                        <a:t>Carte thématique - Géographique</a:t>
                      </a:r>
                      <a:endParaRPr/>
                    </a:p>
                    <a:p>
                      <a:pPr indent="0" lvl="0" marL="0" marR="0" rtl="0" algn="l">
                        <a:spcBef>
                          <a:spcPts val="0"/>
                        </a:spcBef>
                        <a:spcAft>
                          <a:spcPts val="0"/>
                        </a:spcAft>
                        <a:buNone/>
                      </a:pPr>
                      <a:r>
                        <a:rPr lang="en-US" sz="1800">
                          <a:solidFill>
                            <a:schemeClr val="dk1"/>
                          </a:solidFill>
                        </a:rPr>
                        <a:t>Système D'Information</a:t>
                      </a:r>
                      <a:endParaRPr sz="1800">
                        <a:solidFill>
                          <a:schemeClr val="dk1"/>
                        </a:solidFill>
                      </a:endParaRPr>
                    </a:p>
                    <a:p>
                      <a:pPr indent="0" lvl="0" marL="0" marR="0" rtl="0" algn="l">
                        <a:spcBef>
                          <a:spcPts val="0"/>
                        </a:spcBef>
                        <a:spcAft>
                          <a:spcPts val="0"/>
                        </a:spcAft>
                        <a:buNone/>
                      </a:pPr>
                      <a:r>
                        <a:rPr lang="en-US" sz="1800">
                          <a:solidFill>
                            <a:schemeClr val="dk1"/>
                          </a:solidFill>
                        </a:rPr>
                        <a:t>Ou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Mesures in situ </a:t>
                      </a:r>
                      <a:endParaRPr/>
                    </a:p>
                  </a:txBody>
                  <a:tcPr marT="45725" marB="45725" marR="91450" marL="91450"/>
                </a:tc>
              </a:tr>
            </a:tbl>
          </a:graphicData>
        </a:graphic>
      </p:graphicFrame>
      <p:pic>
        <p:nvPicPr>
          <p:cNvPr id="139" name="Google Shape;139;p6"/>
          <p:cNvPicPr preferRelativeResize="0"/>
          <p:nvPr/>
        </p:nvPicPr>
        <p:blipFill rotWithShape="1">
          <a:blip r:embed="rId3">
            <a:alphaModFix/>
          </a:blip>
          <a:srcRect b="0" l="0" r="0" t="0"/>
          <a:stretch/>
        </p:blipFill>
        <p:spPr>
          <a:xfrm>
            <a:off x="3998926" y="3856423"/>
            <a:ext cx="1146147" cy="1554615"/>
          </a:xfrm>
          <a:prstGeom prst="rect">
            <a:avLst/>
          </a:prstGeom>
          <a:noFill/>
          <a:ln>
            <a:noFill/>
          </a:ln>
        </p:spPr>
      </p:pic>
      <p:sp>
        <p:nvSpPr>
          <p:cNvPr id="140" name="Google Shape;140;p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7"/>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46" name="Google Shape;146;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sp>
        <p:nvSpPr>
          <p:cNvPr id="147" name="Google Shape;147;p7"/>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Promouvoir le cyclisme comme alternative à l'utilisation des véhicules en fournissant des réseaux de mobilité sûrs et efficaces. </a:t>
            </a:r>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Se déplacer à vélo signifie moins de voitures sur les routes, ce qui réduit les embouteillages. </a:t>
            </a:r>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Alternative efficace et respectueuse de l'environnement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les modes de transport sont essentiels non seulement pour améliorer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la mobilité mais aussi la qualité de vie. </a:t>
            </a:r>
            <a:endParaRPr/>
          </a:p>
        </p:txBody>
      </p:sp>
      <p:grpSp>
        <p:nvGrpSpPr>
          <p:cNvPr id="148" name="Google Shape;148;p7"/>
          <p:cNvGrpSpPr/>
          <p:nvPr/>
        </p:nvGrpSpPr>
        <p:grpSpPr>
          <a:xfrm>
            <a:off x="6279521" y="3716352"/>
            <a:ext cx="2216380" cy="2373912"/>
            <a:chOff x="6753225" y="2438423"/>
            <a:chExt cx="2216380" cy="2373912"/>
          </a:xfrm>
        </p:grpSpPr>
        <p:sp>
          <p:nvSpPr>
            <p:cNvPr id="149" name="Google Shape;149;p7"/>
            <p:cNvSpPr/>
            <p:nvPr/>
          </p:nvSpPr>
          <p:spPr>
            <a:xfrm>
              <a:off x="6753225" y="4258337"/>
              <a:ext cx="22163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EU Cycling Strategy, Fédération européenne des cyclistes. https://ecf.com/eu_cycling_strategy </a:t>
              </a:r>
              <a:endParaRPr sz="1000">
                <a:solidFill>
                  <a:schemeClr val="dk1"/>
                </a:solidFill>
                <a:latin typeface="Calibri"/>
                <a:ea typeface="Calibri"/>
                <a:cs typeface="Calibri"/>
                <a:sym typeface="Calibri"/>
              </a:endParaRPr>
            </a:p>
          </p:txBody>
        </p:sp>
        <p:pic>
          <p:nvPicPr>
            <p:cNvPr id="150" name="Google Shape;150;p7"/>
            <p:cNvPicPr preferRelativeResize="0"/>
            <p:nvPr/>
          </p:nvPicPr>
          <p:blipFill rotWithShape="1">
            <a:blip r:embed="rId3">
              <a:alphaModFix/>
            </a:blip>
            <a:srcRect b="0" l="0" r="0" t="0"/>
            <a:stretch/>
          </p:blipFill>
          <p:spPr>
            <a:xfrm>
              <a:off x="6753225" y="2438423"/>
              <a:ext cx="2216379" cy="1819915"/>
            </a:xfrm>
            <a:prstGeom prst="rect">
              <a:avLst/>
            </a:prstGeom>
            <a:noFill/>
            <a:ln>
              <a:noFill/>
            </a:ln>
          </p:spPr>
        </p:pic>
      </p:grpSp>
      <p:sp>
        <p:nvSpPr>
          <p:cNvPr id="151" name="Google Shape;151;p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8"/>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57" name="Google Shape;157;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sp>
        <p:nvSpPr>
          <p:cNvPr id="158" name="Google Shape;158;p8"/>
          <p:cNvSpPr txBox="1"/>
          <p:nvPr>
            <p:ph idx="1" type="body"/>
          </p:nvPr>
        </p:nvSpPr>
        <p:spPr>
          <a:xfrm>
            <a:off x="449495" y="972443"/>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INFORMATIONS GÉNÉRALES</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p:txBody>
      </p:sp>
      <p:pic>
        <p:nvPicPr>
          <p:cNvPr id="159" name="Google Shape;159;p8"/>
          <p:cNvPicPr preferRelativeResize="0"/>
          <p:nvPr/>
        </p:nvPicPr>
        <p:blipFill rotWithShape="1">
          <a:blip r:embed="rId3">
            <a:alphaModFix/>
          </a:blip>
          <a:srcRect b="0" l="0" r="0" t="0"/>
          <a:stretch/>
        </p:blipFill>
        <p:spPr>
          <a:xfrm>
            <a:off x="341454" y="1649943"/>
            <a:ext cx="575931" cy="582747"/>
          </a:xfrm>
          <a:prstGeom prst="rect">
            <a:avLst/>
          </a:prstGeom>
          <a:noFill/>
          <a:ln>
            <a:noFill/>
          </a:ln>
        </p:spPr>
      </p:pic>
      <p:pic>
        <p:nvPicPr>
          <p:cNvPr id="160" name="Google Shape;160;p8"/>
          <p:cNvPicPr preferRelativeResize="0"/>
          <p:nvPr/>
        </p:nvPicPr>
        <p:blipFill rotWithShape="1">
          <a:blip r:embed="rId4">
            <a:alphaModFix/>
          </a:blip>
          <a:srcRect b="0" l="0" r="0" t="0"/>
          <a:stretch/>
        </p:blipFill>
        <p:spPr>
          <a:xfrm>
            <a:off x="4444447" y="1219940"/>
            <a:ext cx="4114800" cy="4743450"/>
          </a:xfrm>
          <a:prstGeom prst="rect">
            <a:avLst/>
          </a:prstGeom>
          <a:noFill/>
          <a:ln>
            <a:noFill/>
          </a:ln>
        </p:spPr>
      </p:pic>
      <p:pic>
        <p:nvPicPr>
          <p:cNvPr id="161" name="Google Shape;161;p8"/>
          <p:cNvPicPr preferRelativeResize="0"/>
          <p:nvPr/>
        </p:nvPicPr>
        <p:blipFill rotWithShape="1">
          <a:blip r:embed="rId5">
            <a:alphaModFix/>
          </a:blip>
          <a:srcRect b="0" l="0" r="0" t="0"/>
          <a:stretch/>
        </p:blipFill>
        <p:spPr>
          <a:xfrm>
            <a:off x="2694129" y="1649943"/>
            <a:ext cx="1418030" cy="182880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
        <p:nvSpPr>
          <p:cNvPr id="162" name="Google Shape;162;p8"/>
          <p:cNvSpPr txBox="1"/>
          <p:nvPr/>
        </p:nvSpPr>
        <p:spPr>
          <a:xfrm>
            <a:off x="341454" y="3475719"/>
            <a:ext cx="3907155" cy="1100989"/>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rgbClr val="92D050"/>
              </a:buClr>
              <a:buSzPts val="1200"/>
              <a:buFont typeface="Calibri"/>
              <a:buNone/>
            </a:pPr>
            <a:r>
              <a:rPr b="1" i="1" lang="en-US" sz="1200">
                <a:solidFill>
                  <a:srgbClr val="92D050"/>
                </a:solidFill>
                <a:latin typeface="Calibri"/>
                <a:ea typeface="Calibri"/>
                <a:cs typeface="Calibri"/>
                <a:sym typeface="Calibri"/>
              </a:rPr>
              <a:t>Norme 189.1 </a:t>
            </a:r>
            <a:r>
              <a:rPr b="1" i="1" lang="en-US" sz="1200">
                <a:solidFill>
                  <a:srgbClr val="00B0F0"/>
                </a:solidFill>
                <a:latin typeface="Calibri"/>
                <a:ea typeface="Calibri"/>
                <a:cs typeface="Calibri"/>
                <a:sym typeface="Calibri"/>
              </a:rPr>
              <a:t>Conception de bâtiments verts à haute performance</a:t>
            </a:r>
            <a:endParaRPr b="1" i="1" sz="1200">
              <a:solidFill>
                <a:srgbClr val="00B0F0"/>
              </a:solidFill>
              <a:latin typeface="Calibri"/>
              <a:ea typeface="Calibri"/>
              <a:cs typeface="Calibri"/>
              <a:sym typeface="Calibri"/>
            </a:endParaRPr>
          </a:p>
          <a:p>
            <a:pPr indent="0" lvl="0" marL="0" marR="0" rtl="0" algn="r">
              <a:spcBef>
                <a:spcPts val="0"/>
              </a:spcBef>
              <a:spcAft>
                <a:spcPts val="0"/>
              </a:spcAft>
              <a:buClr>
                <a:schemeClr val="dk1"/>
              </a:buClr>
              <a:buSzPts val="800"/>
              <a:buFont typeface="Calibri"/>
              <a:buNone/>
            </a:pPr>
            <a:r>
              <a:rPr i="1" lang="en-US" sz="800">
                <a:solidFill>
                  <a:schemeClr val="dk1"/>
                </a:solidFill>
                <a:latin typeface="Calibri"/>
                <a:ea typeface="Calibri"/>
                <a:cs typeface="Calibri"/>
                <a:sym typeface="Calibri"/>
              </a:rPr>
              <a:t>https://www.ashrae.org/technical-resources/standards-and-guidelines/read-only-versions-of-ashrae-standards </a:t>
            </a:r>
            <a:endParaRPr i="1" sz="800">
              <a:solidFill>
                <a:schemeClr val="dk1"/>
              </a:solidFill>
              <a:latin typeface="Calibri"/>
              <a:ea typeface="Calibri"/>
              <a:cs typeface="Calibri"/>
              <a:sym typeface="Calibri"/>
            </a:endParaRPr>
          </a:p>
          <a:p>
            <a:pPr indent="0" lvl="0" marL="0" marR="0" rtl="0" algn="r">
              <a:spcBef>
                <a:spcPts val="0"/>
              </a:spcBef>
              <a:spcAft>
                <a:spcPts val="0"/>
              </a:spcAft>
              <a:buClr>
                <a:srgbClr val="00B0F0"/>
              </a:buClr>
              <a:buSzPts val="1200"/>
              <a:buFont typeface="Calibri"/>
              <a:buNone/>
            </a:pPr>
            <a:r>
              <a:rPr b="0" i="1" lang="en-US" sz="1200" u="none" cap="none" strike="noStrike">
                <a:solidFill>
                  <a:srgbClr val="00B0F0"/>
                </a:solidFill>
                <a:latin typeface="Calibri"/>
                <a:ea typeface="Calibri"/>
                <a:cs typeface="Calibri"/>
                <a:sym typeface="Calibri"/>
              </a:rPr>
              <a:t> </a:t>
            </a:r>
            <a:endParaRPr b="0" i="1" sz="1200" u="none" cap="none" strike="noStrike">
              <a:solidFill>
                <a:srgbClr val="00B0F0"/>
              </a:solidFill>
              <a:latin typeface="Calibri"/>
              <a:ea typeface="Calibri"/>
              <a:cs typeface="Calibri"/>
              <a:sym typeface="Calibri"/>
            </a:endParaRPr>
          </a:p>
        </p:txBody>
      </p:sp>
      <p:sp>
        <p:nvSpPr>
          <p:cNvPr id="163" name="Google Shape;163;p8"/>
          <p:cNvSpPr txBox="1"/>
          <p:nvPr/>
        </p:nvSpPr>
        <p:spPr>
          <a:xfrm>
            <a:off x="4550516" y="1192180"/>
            <a:ext cx="3196484"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 Atténuation des impacts du transport</a:t>
            </a:r>
            <a:endParaRPr b="1" sz="1200">
              <a:solidFill>
                <a:srgbClr val="7F7F7F"/>
              </a:solidFill>
              <a:latin typeface="Arial"/>
              <a:ea typeface="Arial"/>
              <a:cs typeface="Arial"/>
              <a:sym typeface="Arial"/>
            </a:endParaRPr>
          </a:p>
        </p:txBody>
      </p:sp>
      <p:sp>
        <p:nvSpPr>
          <p:cNvPr id="164" name="Google Shape;164;p8"/>
          <p:cNvSpPr txBox="1"/>
          <p:nvPr/>
        </p:nvSpPr>
        <p:spPr>
          <a:xfrm>
            <a:off x="4691064" y="4175867"/>
            <a:ext cx="1717720"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5.3.7.2.Parking à vélos</a:t>
            </a:r>
            <a:endParaRPr b="1" sz="1200">
              <a:solidFill>
                <a:srgbClr val="7F7F7F"/>
              </a:solidFill>
              <a:latin typeface="Arial"/>
              <a:ea typeface="Arial"/>
              <a:cs typeface="Arial"/>
              <a:sym typeface="Arial"/>
            </a:endParaRPr>
          </a:p>
        </p:txBody>
      </p:sp>
      <p:sp>
        <p:nvSpPr>
          <p:cNvPr id="165" name="Google Shape;165;p8"/>
          <p:cNvSpPr txBox="1"/>
          <p:nvPr/>
        </p:nvSpPr>
        <p:spPr>
          <a:xfrm>
            <a:off x="5320983" y="2173655"/>
            <a:ext cx="2695257"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Connectivité piétons et vélos</a:t>
            </a:r>
            <a:endParaRPr b="1" sz="1200">
              <a:solidFill>
                <a:srgbClr val="7F7F7F"/>
              </a:solidFill>
              <a:latin typeface="Arial"/>
              <a:ea typeface="Arial"/>
              <a:cs typeface="Arial"/>
              <a:sym typeface="Arial"/>
            </a:endParaRPr>
          </a:p>
        </p:txBody>
      </p:sp>
      <p:sp>
        <p:nvSpPr>
          <p:cNvPr id="166" name="Google Shape;166;p8"/>
          <p:cNvSpPr txBox="1"/>
          <p:nvPr/>
        </p:nvSpPr>
        <p:spPr>
          <a:xfrm>
            <a:off x="4471897" y="1716456"/>
            <a:ext cx="4334646" cy="963909"/>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5.3.7.1.1. Trottoirs piétons </a:t>
            </a:r>
            <a:r>
              <a:rPr lang="en-US" sz="1200">
                <a:solidFill>
                  <a:schemeClr val="dk1"/>
                </a:solidFill>
                <a:latin typeface="Calibri"/>
                <a:ea typeface="Calibri"/>
                <a:cs typeface="Calibri"/>
                <a:sym typeface="Calibri"/>
              </a:rPr>
              <a:t>: Chaque entrée principale du bâtiment doit être pourvue d'une trottoir piéton qui se prolonge soit vers une voie publique, soit vers un arrêt de transport en commun. Les trottoirs ne doivent pas avoir moins de 5 pieds (1,5 m) de largeur et doivent être clairement délimitées</a:t>
            </a:r>
            <a:endParaRPr b="1" sz="1200">
              <a:solidFill>
                <a:srgbClr val="7F7F7F"/>
              </a:solidFill>
              <a:latin typeface="Arial"/>
              <a:ea typeface="Arial"/>
              <a:cs typeface="Arial"/>
              <a:sym typeface="Arial"/>
            </a:endParaRPr>
          </a:p>
        </p:txBody>
      </p:sp>
      <p:sp>
        <p:nvSpPr>
          <p:cNvPr id="167" name="Google Shape;167;p8"/>
          <p:cNvSpPr/>
          <p:nvPr/>
        </p:nvSpPr>
        <p:spPr>
          <a:xfrm>
            <a:off x="4419600" y="2663708"/>
            <a:ext cx="4212772" cy="830997"/>
          </a:xfrm>
          <a:prstGeom prst="rect">
            <a:avLst/>
          </a:prstGeom>
          <a:solidFill>
            <a:schemeClr val="lt1"/>
          </a:solidFill>
          <a:ln>
            <a:noFill/>
          </a:ln>
        </p:spPr>
        <p:txBody>
          <a:bodyPr anchorCtr="0" anchor="t" bIns="45700" lIns="91425" spcFirstLastPara="1" rIns="91425" wrap="square" tIns="45700">
            <a:spAutoFit/>
          </a:bodyPr>
          <a:lstStyle/>
          <a:p>
            <a:pPr indent="0" lvl="0" marL="9525" marR="0" rtl="0" algn="l">
              <a:spcBef>
                <a:spcPts val="0"/>
              </a:spcBef>
              <a:spcAft>
                <a:spcPts val="0"/>
              </a:spcAft>
              <a:buNone/>
            </a:pPr>
            <a:r>
              <a:rPr lang="en-US" sz="1200">
                <a:solidFill>
                  <a:schemeClr val="dk1"/>
                </a:solidFill>
                <a:latin typeface="Calibri"/>
                <a:ea typeface="Calibri"/>
                <a:cs typeface="Calibri"/>
                <a:sym typeface="Calibri"/>
              </a:rPr>
              <a:t>Une passerelle à usage public doit être prévue sur toute la longueur de la façade de voie publique attenante au site du projet de construction, et ces passerelles doivent être reliées aux passerelles à usage public adjacentes.</a:t>
            </a:r>
            <a:endParaRPr/>
          </a:p>
        </p:txBody>
      </p:sp>
      <p:sp>
        <p:nvSpPr>
          <p:cNvPr id="168" name="Google Shape;168;p8"/>
          <p:cNvSpPr/>
          <p:nvPr/>
        </p:nvSpPr>
        <p:spPr>
          <a:xfrm>
            <a:off x="4408714" y="3480137"/>
            <a:ext cx="4572000" cy="646331"/>
          </a:xfrm>
          <a:prstGeom prst="rect">
            <a:avLst/>
          </a:prstGeom>
          <a:solidFill>
            <a:schemeClr val="lt1"/>
          </a:solidFill>
          <a:ln>
            <a:noFill/>
          </a:ln>
        </p:spPr>
        <p:txBody>
          <a:bodyPr anchorCtr="0" anchor="t" bIns="45700" lIns="91425" spcFirstLastPara="1" rIns="91425" wrap="square" tIns="45700">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5.3.7.1.2. Pistes cyclables</a:t>
            </a:r>
            <a:r>
              <a:rPr lang="en-US" sz="1200">
                <a:solidFill>
                  <a:schemeClr val="dk1"/>
                </a:solidFill>
                <a:latin typeface="Calibri"/>
                <a:ea typeface="Calibri"/>
                <a:cs typeface="Calibri"/>
                <a:sym typeface="Calibri"/>
              </a:rPr>
              <a:t>: les pistes cyclables sur le site doivent être conçues pour relier les aires de stationnement pour vélos aux vélos hors site existants et prévus adjacents au projet de construction</a:t>
            </a:r>
            <a:endParaRPr/>
          </a:p>
        </p:txBody>
      </p:sp>
      <p:sp>
        <p:nvSpPr>
          <p:cNvPr id="169" name="Google Shape;169;p8"/>
          <p:cNvSpPr txBox="1"/>
          <p:nvPr/>
        </p:nvSpPr>
        <p:spPr>
          <a:xfrm>
            <a:off x="4691064" y="1469349"/>
            <a:ext cx="3123669"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5.3.7.1. Connectivité piétons et vélos</a:t>
            </a:r>
            <a:endParaRPr b="1" sz="1200">
              <a:solidFill>
                <a:srgbClr val="7F7F7F"/>
              </a:solidFill>
              <a:latin typeface="Arial"/>
              <a:ea typeface="Arial"/>
              <a:cs typeface="Arial"/>
              <a:sym typeface="Arial"/>
            </a:endParaRPr>
          </a:p>
        </p:txBody>
      </p:sp>
      <p:sp>
        <p:nvSpPr>
          <p:cNvPr id="170" name="Google Shape;170;p8"/>
          <p:cNvSpPr/>
          <p:nvPr/>
        </p:nvSpPr>
        <p:spPr>
          <a:xfrm>
            <a:off x="4450080" y="4386917"/>
            <a:ext cx="4572000" cy="1754326"/>
          </a:xfrm>
          <a:prstGeom prst="rect">
            <a:avLst/>
          </a:prstGeom>
          <a:solidFill>
            <a:schemeClr val="lt1"/>
          </a:solidFill>
          <a:ln>
            <a:noFill/>
          </a:ln>
        </p:spPr>
        <p:txBody>
          <a:bodyPr anchorCtr="0" anchor="t" bIns="45700" lIns="91425" spcFirstLastPara="1" rIns="91425" wrap="square" tIns="45700">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5.3.7.2.1. Nombre minimum de places</a:t>
            </a:r>
            <a:r>
              <a:rPr lang="en-US" sz="1200">
                <a:solidFill>
                  <a:schemeClr val="dk1"/>
                </a:solidFill>
                <a:latin typeface="Calibri"/>
                <a:ea typeface="Calibri"/>
                <a:cs typeface="Calibri"/>
                <a:sym typeface="Calibri"/>
              </a:rPr>
              <a:t>. Des places de stationnement pour bicyclettes doivent être prévues pour au moins 5 % de la charge d'occupants de chaque bâtiment, mais pas moins de deux places de stationnement. Les occupants non ambulatoires, sous contention ou sous garde ne doivent pas être inclus dans le nombre total d'occupants du bâtiment. Les projets de construction d'unités d'habitation doivent disposer d'au moins 0,5 place de stationnement pour vélos par chambre pour chaque bâtiment, mais pas moins de deux places de stationnement</a:t>
            </a:r>
            <a:endParaRPr/>
          </a:p>
        </p:txBody>
      </p:sp>
      <p:sp>
        <p:nvSpPr>
          <p:cNvPr id="171" name="Google Shape;171;p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77" name="Google Shape;177;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F.2.4 - RÉSEAU CYCLABLE</a:t>
            </a:r>
            <a:endParaRPr b="1" sz="2800" u="sng">
              <a:solidFill>
                <a:srgbClr val="1A965E"/>
              </a:solidFill>
            </a:endParaRPr>
          </a:p>
        </p:txBody>
      </p:sp>
      <p:sp>
        <p:nvSpPr>
          <p:cNvPr id="178" name="Google Shape;178;p9"/>
          <p:cNvSpPr txBox="1"/>
          <p:nvPr/>
        </p:nvSpPr>
        <p:spPr>
          <a:xfrm>
            <a:off x="268224" y="2251371"/>
            <a:ext cx="8678781" cy="12563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u="sng">
                <a:solidFill>
                  <a:schemeClr val="dk1"/>
                </a:solidFill>
                <a:latin typeface="Calibri"/>
                <a:ea typeface="Calibri"/>
                <a:cs typeface="Calibri"/>
                <a:sym typeface="Calibri"/>
              </a:rPr>
              <a:t>Exigences minimales pour les calculs </a:t>
            </a:r>
            <a:r>
              <a:rPr lang="en-US" sz="2400">
                <a:solidFill>
                  <a:schemeClr val="dk1"/>
                </a:solidFill>
                <a:latin typeface="Calibri"/>
                <a:ea typeface="Calibri"/>
                <a:cs typeface="Calibri"/>
                <a:sym typeface="Calibri"/>
              </a:rPr>
              <a:t>: les pistes cyclables et les voies prises en compte doivent être physiquement </a:t>
            </a:r>
            <a:r>
              <a:rPr b="1" lang="en-US" sz="2400" u="sng">
                <a:solidFill>
                  <a:schemeClr val="dk1"/>
                </a:solidFill>
                <a:latin typeface="Calibri"/>
                <a:ea typeface="Calibri"/>
                <a:cs typeface="Calibri"/>
                <a:sym typeface="Calibri"/>
              </a:rPr>
              <a:t>séparées </a:t>
            </a:r>
            <a:r>
              <a:rPr lang="en-US" sz="2400">
                <a:solidFill>
                  <a:schemeClr val="dk1"/>
                </a:solidFill>
                <a:latin typeface="Calibri"/>
                <a:ea typeface="Calibri"/>
                <a:cs typeface="Calibri"/>
                <a:sym typeface="Calibri"/>
              </a:rPr>
              <a:t>des routes de circulation et ne pas faire partie d'un «espace partagé» </a:t>
            </a:r>
            <a:endParaRPr/>
          </a:p>
        </p:txBody>
      </p:sp>
      <p:sp>
        <p:nvSpPr>
          <p:cNvPr id="179" name="Google Shape;179;p9"/>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180" name="Google Shape;180;p9"/>
          <p:cNvSpPr/>
          <p:nvPr/>
        </p:nvSpPr>
        <p:spPr>
          <a:xfrm>
            <a:off x="232610" y="1519246"/>
            <a:ext cx="817454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Les limites de l'évaluation englobent toute la ville.</a:t>
            </a:r>
            <a:endParaRPr sz="2400">
              <a:solidFill>
                <a:schemeClr val="dk1"/>
              </a:solidFill>
              <a:latin typeface="Calibri"/>
              <a:ea typeface="Calibri"/>
              <a:cs typeface="Calibri"/>
              <a:sym typeface="Calibri"/>
            </a:endParaRPr>
          </a:p>
        </p:txBody>
      </p:sp>
      <p:pic>
        <p:nvPicPr>
          <p:cNvPr id="181" name="Google Shape;181;p9"/>
          <p:cNvPicPr preferRelativeResize="0"/>
          <p:nvPr/>
        </p:nvPicPr>
        <p:blipFill rotWithShape="1">
          <a:blip r:embed="rId3">
            <a:alphaModFix/>
          </a:blip>
          <a:srcRect b="0" l="0" r="0" t="0"/>
          <a:stretch/>
        </p:blipFill>
        <p:spPr>
          <a:xfrm>
            <a:off x="386224" y="3592830"/>
            <a:ext cx="378512" cy="368806"/>
          </a:xfrm>
          <a:prstGeom prst="rect">
            <a:avLst/>
          </a:prstGeom>
          <a:noFill/>
          <a:ln>
            <a:noFill/>
          </a:ln>
        </p:spPr>
      </p:pic>
      <p:sp>
        <p:nvSpPr>
          <p:cNvPr id="182" name="Google Shape;182;p9"/>
          <p:cNvSpPr/>
          <p:nvPr/>
        </p:nvSpPr>
        <p:spPr>
          <a:xfrm>
            <a:off x="882736" y="3478488"/>
            <a:ext cx="7804064"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Un « espace partagé » est une approche de conception urbaine qui minimise la ségrégation entre les modes d'utilisation de la route (voiture, piéton, vélo, etc.) afin de créer un espace sûr pour chaque type de mobilité ; l'espace partagé doit être utilisé par quiconque. Cela peut se faire en minimisant les panneaux de signalisation, le marquage de la surface de la route, en imposant une réduction de la vitesse jusqu'à 15-20 kmh. </a:t>
            </a:r>
            <a:endParaRPr/>
          </a:p>
        </p:txBody>
      </p:sp>
      <p:sp>
        <p:nvSpPr>
          <p:cNvPr id="183" name="Google Shape;183;p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C237B6F-1094-4CB1-B9F4-5CED497FCE34}"/>
</file>

<file path=customXml/itemProps2.xml><?xml version="1.0" encoding="utf-8"?>
<ds:datastoreItem xmlns:ds="http://schemas.openxmlformats.org/officeDocument/2006/customXml" ds:itemID="{5DD6C617-AA0C-481B-B646-C735ACB8078F}"/>
</file>

<file path=customXml/itemProps3.xml><?xml version="1.0" encoding="utf-8"?>
<ds:datastoreItem xmlns:ds="http://schemas.openxmlformats.org/officeDocument/2006/customXml" ds:itemID="{63E6CB63-6A83-4E37-8F84-562BDE58E293}"/>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